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86" r:id="rId6"/>
    <p:sldId id="260" r:id="rId7"/>
    <p:sldId id="261" r:id="rId8"/>
    <p:sldId id="264" r:id="rId9"/>
    <p:sldId id="262" r:id="rId10"/>
    <p:sldId id="265" r:id="rId11"/>
    <p:sldId id="263" r:id="rId12"/>
    <p:sldId id="266" r:id="rId13"/>
    <p:sldId id="281" r:id="rId14"/>
    <p:sldId id="267" r:id="rId15"/>
    <p:sldId id="268" r:id="rId16"/>
    <p:sldId id="282" r:id="rId17"/>
    <p:sldId id="283" r:id="rId18"/>
    <p:sldId id="284" r:id="rId19"/>
    <p:sldId id="285" r:id="rId20"/>
    <p:sldId id="269" r:id="rId21"/>
    <p:sldId id="270" r:id="rId22"/>
    <p:sldId id="271" r:id="rId23"/>
    <p:sldId id="287" r:id="rId24"/>
    <p:sldId id="272" r:id="rId25"/>
    <p:sldId id="273" r:id="rId26"/>
    <p:sldId id="274" r:id="rId27"/>
    <p:sldId id="275" r:id="rId28"/>
    <p:sldId id="276" r:id="rId29"/>
    <p:sldId id="277" r:id="rId30"/>
    <p:sldId id="278" r:id="rId31"/>
    <p:sldId id="280" r:id="rId32"/>
    <p:sldId id="279"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47" autoAdjust="0"/>
    <p:restoredTop sz="94585" autoAdjust="0"/>
  </p:normalViewPr>
  <p:slideViewPr>
    <p:cSldViewPr>
      <p:cViewPr varScale="1">
        <p:scale>
          <a:sx n="75" d="100"/>
          <a:sy n="75" d="100"/>
        </p:scale>
        <p:origin x="-1152" y="-84"/>
      </p:cViewPr>
      <p:guideLst>
        <p:guide orient="horz" pos="2160"/>
        <p:guide pos="2880"/>
      </p:guideLst>
    </p:cSldViewPr>
  </p:slideViewPr>
  <p:outlineViewPr>
    <p:cViewPr>
      <p:scale>
        <a:sx n="33" d="100"/>
        <a:sy n="33" d="100"/>
      </p:scale>
      <p:origin x="42" y="51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406020"/>
            <a:ext cx="6172199" cy="2251579"/>
          </a:xfrm>
        </p:spPr>
        <p:txBody>
          <a:bodyPr lIns="0" rIns="0" anchor="t">
            <a:noAutofit/>
          </a:bodyPr>
          <a:lstStyle>
            <a:lvl1pPr>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1066800" y="3905864"/>
            <a:ext cx="6172200" cy="1123336"/>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4A5470F-E182-47C4-A6A5-8662D4FD4CDA}" type="datetimeFigureOut">
              <a:rPr lang="en-US" smtClean="0"/>
              <a:t>1/24/2013</a:t>
            </a:fld>
            <a:endParaRPr lang="en-US"/>
          </a:p>
        </p:txBody>
      </p:sp>
      <p:sp>
        <p:nvSpPr>
          <p:cNvPr id="8" name="Slide Number Placeholder 7"/>
          <p:cNvSpPr>
            <a:spLocks noGrp="1"/>
          </p:cNvSpPr>
          <p:nvPr>
            <p:ph type="sldNum" sz="quarter" idx="11"/>
          </p:nvPr>
        </p:nvSpPr>
        <p:spPr/>
        <p:txBody>
          <a:bodyPr/>
          <a:lstStyle/>
          <a:p>
            <a:fld id="{761071E7-DB41-4661-B34A-AC484AD79DF8}"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54400" y="1554480"/>
            <a:ext cx="4222308" cy="38862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4A5470F-E182-47C4-A6A5-8662D4FD4CDA}" type="datetimeFigureOut">
              <a:rPr lang="en-US" smtClean="0"/>
              <a:t>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071E7-DB41-4661-B34A-AC484AD79DF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9848" y="1554480"/>
            <a:ext cx="2075688" cy="3886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56432" y="1554480"/>
            <a:ext cx="4224528" cy="3886200"/>
          </a:xfrm>
        </p:spPr>
        <p:txBody>
          <a:bodyPr vert="eaVe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A5470F-E182-47C4-A6A5-8662D4FD4CDA}" type="datetimeFigureOut">
              <a:rPr lang="en-US" smtClean="0"/>
              <a:t>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071E7-DB41-4661-B34A-AC484AD79DF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3456432" y="1545336"/>
            <a:ext cx="4224528"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14A5470F-E182-47C4-A6A5-8662D4FD4CDA}" type="datetimeFigureOut">
              <a:rPr lang="en-US" smtClean="0"/>
              <a:t>1/24/2013</a:t>
            </a:fld>
            <a:endParaRPr lang="en-US"/>
          </a:p>
        </p:txBody>
      </p:sp>
      <p:sp>
        <p:nvSpPr>
          <p:cNvPr id="10" name="Slide Number Placeholder 9"/>
          <p:cNvSpPr>
            <a:spLocks noGrp="1"/>
          </p:cNvSpPr>
          <p:nvPr>
            <p:ph type="sldNum" sz="quarter" idx="15"/>
          </p:nvPr>
        </p:nvSpPr>
        <p:spPr/>
        <p:txBody>
          <a:bodyPr/>
          <a:lstStyle/>
          <a:p>
            <a:fld id="{761071E7-DB41-4661-B34A-AC484AD79DF8}" type="slidenum">
              <a:rPr lang="en-US" smtClean="0"/>
              <a:t>‹#›</a:t>
            </a:fld>
            <a:endParaRPr lang="en-US"/>
          </a:p>
        </p:txBody>
      </p:sp>
      <p:sp>
        <p:nvSpPr>
          <p:cNvPr id="11" name="Footer Placeholder 10"/>
          <p:cNvSpPr>
            <a:spLocks noGrp="1"/>
          </p:cNvSpPr>
          <p:nvPr>
            <p:ph type="ftr" sz="quarter" idx="16"/>
          </p:nvPr>
        </p:nvSpPr>
        <p:spPr/>
        <p:txBody>
          <a:bodyPr/>
          <a:lstStyle/>
          <a:p>
            <a:endParaRPr lang="en-US"/>
          </a:p>
        </p:txBody>
      </p:sp>
      <p:sp>
        <p:nvSpPr>
          <p:cNvPr id="12" name="Title 11"/>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9848" y="1472184"/>
            <a:ext cx="6172200" cy="2130552"/>
          </a:xfrm>
        </p:spPr>
        <p:txBody>
          <a:bodyPr anchor="t">
            <a:noAutofit/>
          </a:bodyPr>
          <a:lstStyle>
            <a:lvl1pPr algn="l">
              <a:defRPr sz="48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1069848" y="3886200"/>
            <a:ext cx="6172200" cy="914400"/>
          </a:xfrm>
        </p:spPr>
        <p:txBody>
          <a:bodyPr anchor="t">
            <a:normAutofit/>
          </a:bodyPr>
          <a:lstStyle>
            <a:lvl1pPr marL="0" indent="0">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4A5470F-E182-47C4-A6A5-8662D4FD4CDA}" type="datetimeFigureOut">
              <a:rPr lang="en-US" smtClean="0"/>
              <a:t>1/24/2013</a:t>
            </a:fld>
            <a:endParaRPr lang="en-US"/>
          </a:p>
        </p:txBody>
      </p:sp>
      <p:sp>
        <p:nvSpPr>
          <p:cNvPr id="8" name="Slide Number Placeholder 7"/>
          <p:cNvSpPr>
            <a:spLocks noGrp="1"/>
          </p:cNvSpPr>
          <p:nvPr>
            <p:ph type="sldNum" sz="quarter" idx="11"/>
          </p:nvPr>
        </p:nvSpPr>
        <p:spPr/>
        <p:txBody>
          <a:bodyPr/>
          <a:lstStyle/>
          <a:p>
            <a:fld id="{761071E7-DB41-4661-B34A-AC484AD79DF8}"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6325" cy="1066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486998" y="1915859"/>
            <a:ext cx="3646966" cy="2881426"/>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96754" y="1915881"/>
            <a:ext cx="3639311" cy="2881398"/>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0"/>
          </p:nvPr>
        </p:nvSpPr>
        <p:spPr/>
        <p:txBody>
          <a:bodyPr/>
          <a:lstStyle/>
          <a:p>
            <a:fld id="{14A5470F-E182-47C4-A6A5-8662D4FD4CDA}" type="datetimeFigureOut">
              <a:rPr lang="en-US" smtClean="0"/>
              <a:t>1/24/2013</a:t>
            </a:fld>
            <a:endParaRPr lang="en-US"/>
          </a:p>
        </p:txBody>
      </p:sp>
      <p:sp>
        <p:nvSpPr>
          <p:cNvPr id="10" name="Slide Number Placeholder 9"/>
          <p:cNvSpPr>
            <a:spLocks noGrp="1"/>
          </p:cNvSpPr>
          <p:nvPr>
            <p:ph type="sldNum" sz="quarter" idx="11"/>
          </p:nvPr>
        </p:nvSpPr>
        <p:spPr/>
        <p:txBody>
          <a:bodyPr/>
          <a:lstStyle/>
          <a:p>
            <a:fld id="{761071E7-DB41-4661-B34A-AC484AD79DF8}" type="slidenum">
              <a:rPr lang="en-US" smtClean="0"/>
              <a:t>‹#›</a:t>
            </a:fld>
            <a:endParaRPr lang="en-US"/>
          </a:p>
        </p:txBody>
      </p:sp>
      <p:sp>
        <p:nvSpPr>
          <p:cNvPr id="11" name="Footer Placeholder 10"/>
          <p:cNvSpPr>
            <a:spLocks noGrp="1"/>
          </p:cNvSpPr>
          <p:nvPr>
            <p:ph type="ftr" sz="quarter" idx="12"/>
          </p:nvPr>
        </p:nvSpPr>
        <p:spPr>
          <a:xfrm>
            <a:off x="493776" y="6356350"/>
            <a:ext cx="5102352" cy="365125"/>
          </a:xfrm>
        </p:spPr>
        <p:txBody>
          <a:bodyPr/>
          <a:lstStyle/>
          <a:p>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5734" cy="1066799"/>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95301" y="1916113"/>
            <a:ext cx="3638550"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860676"/>
            <a:ext cx="3638550" cy="28828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2625" y="1916113"/>
            <a:ext cx="3660775"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92626" y="2860676"/>
            <a:ext cx="3651250" cy="2882900"/>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10"/>
          </p:nvPr>
        </p:nvSpPr>
        <p:spPr/>
        <p:txBody>
          <a:bodyPr/>
          <a:lstStyle/>
          <a:p>
            <a:fld id="{14A5470F-E182-47C4-A6A5-8662D4FD4CDA}" type="datetimeFigureOut">
              <a:rPr lang="en-US" smtClean="0"/>
              <a:t>1/24/2013</a:t>
            </a:fld>
            <a:endParaRPr lang="en-US"/>
          </a:p>
        </p:txBody>
      </p:sp>
      <p:sp>
        <p:nvSpPr>
          <p:cNvPr id="11" name="Slide Number Placeholder 10"/>
          <p:cNvSpPr>
            <a:spLocks noGrp="1"/>
          </p:cNvSpPr>
          <p:nvPr>
            <p:ph type="sldNum" sz="quarter" idx="11"/>
          </p:nvPr>
        </p:nvSpPr>
        <p:spPr/>
        <p:txBody>
          <a:bodyPr/>
          <a:lstStyle/>
          <a:p>
            <a:fld id="{761071E7-DB41-4661-B34A-AC484AD79DF8}" type="slidenum">
              <a:rPr lang="en-US" smtClean="0"/>
              <a:t>‹#›</a:t>
            </a:fld>
            <a:endParaRPr lang="en-US"/>
          </a:p>
        </p:txBody>
      </p:sp>
      <p:sp>
        <p:nvSpPr>
          <p:cNvPr id="12" name="Footer Placeholder 11"/>
          <p:cNvSpPr>
            <a:spLocks noGrp="1"/>
          </p:cNvSpPr>
          <p:nvPr>
            <p:ph type="ftr" sz="quarter" idx="12"/>
          </p:nvPr>
        </p:nvSpPr>
        <p:spPr>
          <a:xfrm>
            <a:off x="493776" y="6356350"/>
            <a:ext cx="5102352" cy="365125"/>
          </a:xfrm>
        </p:spPr>
        <p:txBody>
          <a:bodyPr/>
          <a:lstStyle/>
          <a:p>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162800" y="1551543"/>
            <a:ext cx="1828800" cy="365125"/>
          </a:xfrm>
        </p:spPr>
        <p:txBody>
          <a:bodyPr/>
          <a:lstStyle/>
          <a:p>
            <a:fld id="{14A5470F-E182-47C4-A6A5-8662D4FD4CDA}" type="datetimeFigureOut">
              <a:rPr lang="en-US" smtClean="0"/>
              <a:t>1/24/2013</a:t>
            </a:fld>
            <a:endParaRPr lang="en-US"/>
          </a:p>
        </p:txBody>
      </p:sp>
      <p:sp>
        <p:nvSpPr>
          <p:cNvPr id="5" name="Title 4"/>
          <p:cNvSpPr>
            <a:spLocks noGrp="1"/>
          </p:cNvSpPr>
          <p:nvPr>
            <p:ph type="title"/>
          </p:nvPr>
        </p:nvSpPr>
        <p:spPr/>
        <p:txBody>
          <a:bodyPr/>
          <a:lstStyle/>
          <a:p>
            <a:r>
              <a:rPr lang="en-US" smtClean="0"/>
              <a:t>Click to edit Master title style</a:t>
            </a:r>
            <a:endParaRPr lang="en-US" dirty="0"/>
          </a:p>
        </p:txBody>
      </p:sp>
      <p:sp>
        <p:nvSpPr>
          <p:cNvPr id="4" name="Slide Number Placeholder 3"/>
          <p:cNvSpPr>
            <a:spLocks noGrp="1"/>
          </p:cNvSpPr>
          <p:nvPr>
            <p:ph type="sldNum" sz="quarter" idx="11"/>
          </p:nvPr>
        </p:nvSpPr>
        <p:spPr/>
        <p:txBody>
          <a:bodyPr/>
          <a:lstStyle/>
          <a:p>
            <a:fld id="{761071E7-DB41-4661-B34A-AC484AD79DF8}" type="slidenum">
              <a:rPr lang="en-US" smtClean="0"/>
              <a:t>‹#›</a:t>
            </a:fld>
            <a:endParaRPr lang="en-US"/>
          </a:p>
        </p:txBody>
      </p:sp>
      <p:sp>
        <p:nvSpPr>
          <p:cNvPr id="6" name="Footer Placeholder 5"/>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A5470F-E182-47C4-A6A5-8662D4FD4CDA}" type="datetimeFigureOut">
              <a:rPr lang="en-US" smtClean="0"/>
              <a:t>1/24/2013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1071E7-DB41-4661-B34A-AC484AD79DF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489450" y="1920876"/>
            <a:ext cx="3654425" cy="2889249"/>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493776" y="606425"/>
            <a:ext cx="3629025" cy="1041400"/>
          </a:xfrm>
        </p:spPr>
        <p:txBody>
          <a:bodyPr anchor="t">
            <a:normAutofit/>
          </a:bodyPr>
          <a:lstStyle>
            <a:lvl1pPr algn="l">
              <a:defRPr sz="18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 y="1920875"/>
            <a:ext cx="3629025" cy="1812925"/>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14A5470F-E182-47C4-A6A5-8662D4FD4CDA}" type="datetimeFigureOut">
              <a:rPr lang="en-US" smtClean="0"/>
              <a:t>1/24/2013</a:t>
            </a:fld>
            <a:endParaRPr lang="en-US"/>
          </a:p>
        </p:txBody>
      </p:sp>
      <p:sp>
        <p:nvSpPr>
          <p:cNvPr id="9" name="Slide Number Placeholder 8"/>
          <p:cNvSpPr>
            <a:spLocks noGrp="1"/>
          </p:cNvSpPr>
          <p:nvPr>
            <p:ph type="sldNum" sz="quarter" idx="11"/>
          </p:nvPr>
        </p:nvSpPr>
        <p:spPr/>
        <p:txBody>
          <a:bodyPr/>
          <a:lstStyle/>
          <a:p>
            <a:fld id="{761071E7-DB41-4661-B34A-AC484AD79DF8}" type="slidenum">
              <a:rPr lang="en-US" smtClean="0"/>
              <a:t>‹#›</a:t>
            </a:fld>
            <a:endParaRPr lang="en-US"/>
          </a:p>
        </p:txBody>
      </p:sp>
      <p:sp>
        <p:nvSpPr>
          <p:cNvPr id="10" name="Footer Placeholder 9"/>
          <p:cNvSpPr>
            <a:spLocks noGrp="1"/>
          </p:cNvSpPr>
          <p:nvPr>
            <p:ph type="ftr" sz="quarter" idx="12"/>
          </p:nvPr>
        </p:nvSpPr>
        <p:spPr>
          <a:xfrm>
            <a:off x="493776" y="6356350"/>
            <a:ext cx="5102352" cy="365125"/>
          </a:xfrm>
        </p:spPr>
        <p:txBody>
          <a:bodyPr/>
          <a:lstStyle/>
          <a:p>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3776" y="600074"/>
            <a:ext cx="2074862" cy="1981201"/>
          </a:xfrm>
          <a:ln>
            <a:noFill/>
          </a:ln>
        </p:spPr>
        <p:txBody>
          <a:bodyPr anchor="t">
            <a:normAutofit/>
          </a:bodyPr>
          <a:lstStyle>
            <a:lvl1pPr algn="l">
              <a:defRPr sz="1800" b="0"/>
            </a:lvl1pPr>
          </a:lstStyle>
          <a:p>
            <a:r>
              <a:rPr lang="en-US" smtClean="0"/>
              <a:t>Click to edit Master title style</a:t>
            </a:r>
            <a:endParaRPr lang="en-US" dirty="0"/>
          </a:p>
        </p:txBody>
      </p:sp>
      <p:sp>
        <p:nvSpPr>
          <p:cNvPr id="3" name="Picture Placeholder 2"/>
          <p:cNvSpPr>
            <a:spLocks noGrp="1"/>
          </p:cNvSpPr>
          <p:nvPr>
            <p:ph type="pic" idx="1"/>
          </p:nvPr>
        </p:nvSpPr>
        <p:spPr>
          <a:xfrm>
            <a:off x="2963862" y="1650999"/>
            <a:ext cx="5627687" cy="42207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963862" y="614363"/>
            <a:ext cx="3741738" cy="909637"/>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14A5470F-E182-47C4-A6A5-8662D4FD4CDA}" type="datetimeFigureOut">
              <a:rPr lang="en-US" smtClean="0"/>
              <a:t>1/24/2013</a:t>
            </a:fld>
            <a:endParaRPr lang="en-US"/>
          </a:p>
        </p:txBody>
      </p:sp>
      <p:sp>
        <p:nvSpPr>
          <p:cNvPr id="9" name="Slide Number Placeholder 8"/>
          <p:cNvSpPr>
            <a:spLocks noGrp="1"/>
          </p:cNvSpPr>
          <p:nvPr>
            <p:ph type="sldNum" sz="quarter" idx="11"/>
          </p:nvPr>
        </p:nvSpPr>
        <p:spPr/>
        <p:txBody>
          <a:bodyPr/>
          <a:lstStyle/>
          <a:p>
            <a:fld id="{761071E7-DB41-4661-B34A-AC484AD79DF8}" type="slidenum">
              <a:rPr lang="en-US" smtClean="0"/>
              <a:t>‹#›</a:t>
            </a:fld>
            <a:endParaRPr lang="en-US"/>
          </a:p>
        </p:txBody>
      </p:sp>
      <p:sp>
        <p:nvSpPr>
          <p:cNvPr id="10" name="Footer Placeholder 9"/>
          <p:cNvSpPr>
            <a:spLocks noGrp="1"/>
          </p:cNvSpPr>
          <p:nvPr>
            <p:ph type="ftr" sz="quarter" idx="12"/>
          </p:nvPr>
        </p:nvSpPr>
        <p:spPr>
          <a:xfrm>
            <a:off x="493776" y="6356350"/>
            <a:ext cx="5102352" cy="365125"/>
          </a:xfrm>
        </p:spPr>
        <p:txBody>
          <a:bodyPr/>
          <a:lstStyle/>
          <a:p>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82"/>
            </a:gs>
            <a:gs pos="30000">
              <a:srgbClr val="66008F"/>
            </a:gs>
            <a:gs pos="64999">
              <a:srgbClr val="BA0066"/>
            </a:gs>
            <a:gs pos="89999">
              <a:srgbClr val="FF0000"/>
            </a:gs>
            <a:gs pos="100000">
              <a:srgbClr val="FF8200"/>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1554480"/>
            <a:ext cx="2073348" cy="197946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454400" y="1547036"/>
            <a:ext cx="4222308" cy="38862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189468"/>
            <a:ext cx="1828800"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14A5470F-E182-47C4-A6A5-8662D4FD4CDA}" type="datetimeFigureOut">
              <a:rPr lang="en-US" smtClean="0"/>
              <a:t>1/24/2013</a:t>
            </a:fld>
            <a:endParaRPr lang="en-US"/>
          </a:p>
        </p:txBody>
      </p:sp>
      <p:sp>
        <p:nvSpPr>
          <p:cNvPr id="5" name="Footer Placeholder 4"/>
          <p:cNvSpPr>
            <a:spLocks noGrp="1"/>
          </p:cNvSpPr>
          <p:nvPr>
            <p:ph type="ftr" sz="quarter" idx="3"/>
          </p:nvPr>
        </p:nvSpPr>
        <p:spPr>
          <a:xfrm>
            <a:off x="1069848" y="6356350"/>
            <a:ext cx="5102352" cy="365125"/>
          </a:xfrm>
          <a:prstGeom prst="rect">
            <a:avLst/>
          </a:prstGeom>
        </p:spPr>
        <p:txBody>
          <a:bodyPr vert="horz" lIns="91440" tIns="45720" rIns="91440" bIns="45720" rtlCol="0" anchor="t"/>
          <a:lstStyle>
            <a:lvl1pPr algn="l">
              <a:defRPr sz="1200">
                <a:solidFill>
                  <a:schemeClr val="tx1"/>
                </a:solidFill>
              </a:defRPr>
            </a:lvl1pPr>
          </a:lstStyle>
          <a:p>
            <a:endParaRPr lang="en-US"/>
          </a:p>
        </p:txBody>
      </p:sp>
      <p:sp>
        <p:nvSpPr>
          <p:cNvPr id="6" name="Slide Number Placeholder 5"/>
          <p:cNvSpPr>
            <a:spLocks noGrp="1"/>
          </p:cNvSpPr>
          <p:nvPr>
            <p:ph type="sldNum" sz="quarter" idx="4"/>
          </p:nvPr>
        </p:nvSpPr>
        <p:spPr>
          <a:xfrm>
            <a:off x="7159752" y="6356350"/>
            <a:ext cx="1137684"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761071E7-DB41-4661-B34A-AC484AD79DF8}"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914400" rtl="0" eaLnBrk="1" latinLnBrk="0" hangingPunct="1">
        <a:spcBef>
          <a:spcPct val="0"/>
        </a:spcBef>
        <a:buNone/>
        <a:defRPr sz="18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youtube.com/watch?v=Rn1OYlYzgm8"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youtube.com/watch?v=Um2vbpZa0_I"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066800"/>
            <a:ext cx="6172199" cy="2251579"/>
          </a:xfrm>
        </p:spPr>
        <p:txBody>
          <a:bodyPr/>
          <a:lstStyle/>
          <a:p>
            <a:r>
              <a:rPr lang="en-US" sz="5400" dirty="0" smtClean="0"/>
              <a:t>Bulimia nervosa &amp; obsessive-compulsive disorder</a:t>
            </a:r>
            <a:endParaRPr lang="en-US" sz="5400" dirty="0"/>
          </a:p>
        </p:txBody>
      </p:sp>
      <p:sp>
        <p:nvSpPr>
          <p:cNvPr id="3" name="Subtitle 2"/>
          <p:cNvSpPr>
            <a:spLocks noGrp="1"/>
          </p:cNvSpPr>
          <p:nvPr>
            <p:ph type="subTitle" idx="1"/>
          </p:nvPr>
        </p:nvSpPr>
        <p:spPr>
          <a:xfrm>
            <a:off x="1066800" y="5257800"/>
            <a:ext cx="6172200" cy="1123336"/>
          </a:xfrm>
        </p:spPr>
        <p:txBody>
          <a:bodyPr/>
          <a:lstStyle/>
          <a:p>
            <a:r>
              <a:rPr lang="en-US" dirty="0" smtClean="0"/>
              <a:t>By Lisa Ko</a:t>
            </a:r>
            <a:endParaRPr lang="en-US" dirty="0"/>
          </a:p>
        </p:txBody>
      </p:sp>
    </p:spTree>
    <p:extLst>
      <p:ext uri="{BB962C8B-B14F-4D97-AF65-F5344CB8AC3E}">
        <p14:creationId xmlns:p14="http://schemas.microsoft.com/office/powerpoint/2010/main" val="16024864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Autofit/>
          </a:bodyPr>
          <a:lstStyle/>
          <a:p>
            <a:r>
              <a:rPr lang="en-US" sz="2000" dirty="0" smtClean="0"/>
              <a:t>According to </a:t>
            </a:r>
            <a:r>
              <a:rPr lang="en-US" sz="2000" b="1" dirty="0" smtClean="0"/>
              <a:t>Bruch (1962)</a:t>
            </a:r>
            <a:r>
              <a:rPr lang="en-US" sz="2000" dirty="0" smtClean="0"/>
              <a:t>,</a:t>
            </a:r>
            <a:r>
              <a:rPr lang="en-US" sz="2000" b="1" dirty="0" smtClean="0"/>
              <a:t> </a:t>
            </a:r>
            <a:r>
              <a:rPr lang="en-US" sz="2000" dirty="0" smtClean="0"/>
              <a:t>most individuals with Bulimia Nervosa suffer from the delusion that they are fat. In other words, they overestimate their body size and thus are compelled to control their body weight. </a:t>
            </a:r>
          </a:p>
          <a:p>
            <a:r>
              <a:rPr lang="en-US" sz="2000" dirty="0" smtClean="0"/>
              <a:t>Th</a:t>
            </a:r>
            <a:r>
              <a:rPr lang="en-US" sz="2000" dirty="0" smtClean="0"/>
              <a:t>e body-image distortion hypothesis established by Slade and </a:t>
            </a:r>
            <a:r>
              <a:rPr lang="en-US" sz="2000" b="1" dirty="0" err="1" smtClean="0"/>
              <a:t>Brodie</a:t>
            </a:r>
            <a:r>
              <a:rPr lang="en-US" sz="2000" b="1" dirty="0" smtClean="0"/>
              <a:t> (1994)</a:t>
            </a:r>
            <a:r>
              <a:rPr lang="en-US" sz="2000" dirty="0" smtClean="0"/>
              <a:t> suggest that most individuals  who suffer from Bulimia Nervosa have low self-esteem and are uncertain of the size and shape of their body. </a:t>
            </a:r>
          </a:p>
          <a:p>
            <a:pPr marL="0" indent="0">
              <a:buNone/>
            </a:pPr>
            <a:r>
              <a:rPr lang="en-US" sz="2000" dirty="0" smtClean="0"/>
              <a:t>(Crane 163)</a:t>
            </a:r>
          </a:p>
          <a:p>
            <a:pPr marL="0" indent="0">
              <a:buNone/>
            </a:pPr>
            <a:endParaRPr lang="en-US" sz="2000" dirty="0" smtClean="0"/>
          </a:p>
        </p:txBody>
      </p:sp>
      <p:sp>
        <p:nvSpPr>
          <p:cNvPr id="3" name="Title 2"/>
          <p:cNvSpPr>
            <a:spLocks noGrp="1"/>
          </p:cNvSpPr>
          <p:nvPr>
            <p:ph type="title"/>
          </p:nvPr>
        </p:nvSpPr>
        <p:spPr/>
        <p:txBody>
          <a:bodyPr/>
          <a:lstStyle/>
          <a:p>
            <a:r>
              <a:rPr lang="en-US" dirty="0" smtClean="0"/>
              <a:t>Research study</a:t>
            </a:r>
            <a:endParaRPr lang="en-US" dirty="0"/>
          </a:p>
        </p:txBody>
      </p:sp>
    </p:spTree>
    <p:extLst>
      <p:ext uri="{BB962C8B-B14F-4D97-AF65-F5344CB8AC3E}">
        <p14:creationId xmlns:p14="http://schemas.microsoft.com/office/powerpoint/2010/main" val="37549221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703064"/>
          </a:xfrm>
        </p:spPr>
        <p:txBody>
          <a:bodyPr>
            <a:normAutofit fontScale="92500" lnSpcReduction="20000"/>
          </a:bodyPr>
          <a:lstStyle/>
          <a:p>
            <a:r>
              <a:rPr lang="en-US" b="1" dirty="0" smtClean="0"/>
              <a:t>Peer pressures, family attitudes and media </a:t>
            </a:r>
            <a:r>
              <a:rPr lang="en-US" dirty="0" smtClean="0"/>
              <a:t>play a significant role in causing Bulimia Nervosa because they often fuel a need for thinness, especially among young women. </a:t>
            </a:r>
            <a:r>
              <a:rPr lang="en-US" dirty="0"/>
              <a:t>(</a:t>
            </a:r>
            <a:r>
              <a:rPr lang="en-US" dirty="0" err="1"/>
              <a:t>Natenshon</a:t>
            </a:r>
            <a:r>
              <a:rPr lang="en-US" dirty="0" smtClean="0"/>
              <a:t>)</a:t>
            </a:r>
            <a:endParaRPr lang="en-US" dirty="0" smtClean="0"/>
          </a:p>
          <a:p>
            <a:r>
              <a:rPr lang="en-US" b="1" dirty="0" smtClean="0"/>
              <a:t>Athletes</a:t>
            </a:r>
            <a:r>
              <a:rPr lang="en-US" dirty="0" smtClean="0"/>
              <a:t> such as gymnasts, runners and wrestlers are at a higher risk of getting affected by Bulimia Nervosa because they are often encouraged to lose weight and are restricted eating  for better performance by their coaches and parents</a:t>
            </a:r>
            <a:r>
              <a:rPr lang="en-US" dirty="0"/>
              <a:t>. (“Bulimia nervosa</a:t>
            </a:r>
            <a:r>
              <a:rPr lang="en-US" dirty="0" smtClean="0"/>
              <a:t>”)</a:t>
            </a:r>
            <a:endParaRPr lang="en-US" dirty="0" smtClean="0"/>
          </a:p>
          <a:p>
            <a:r>
              <a:rPr lang="en-US" dirty="0" smtClean="0"/>
              <a:t>Bulimia Nervosa is more common in countries or regions where </a:t>
            </a:r>
            <a:r>
              <a:rPr lang="en-US" b="1" dirty="0" smtClean="0"/>
              <a:t>food is abundant</a:t>
            </a:r>
            <a:r>
              <a:rPr lang="en-US" dirty="0" smtClean="0"/>
              <a:t> than those where food is scarce. </a:t>
            </a:r>
          </a:p>
          <a:p>
            <a:pPr lvl="1"/>
            <a:r>
              <a:rPr lang="en-US" dirty="0" smtClean="0"/>
              <a:t>The west is more influenced by Bulimia Nervosa than the east, but certain countries in the east such as South Korea and Japan are increasingly affected</a:t>
            </a:r>
            <a:r>
              <a:rPr lang="en-US" dirty="0" smtClean="0"/>
              <a:t>.</a:t>
            </a:r>
            <a:r>
              <a:rPr lang="en-US" dirty="0"/>
              <a:t> </a:t>
            </a:r>
            <a:r>
              <a:rPr lang="en-US" dirty="0" smtClean="0"/>
              <a:t>(“Faces of Abnormal Psychology)</a:t>
            </a:r>
            <a:endParaRPr lang="en-US" dirty="0" smtClean="0"/>
          </a:p>
        </p:txBody>
      </p:sp>
      <p:sp>
        <p:nvSpPr>
          <p:cNvPr id="3" name="Title 2"/>
          <p:cNvSpPr>
            <a:spLocks noGrp="1"/>
          </p:cNvSpPr>
          <p:nvPr>
            <p:ph type="title"/>
          </p:nvPr>
        </p:nvSpPr>
        <p:spPr/>
        <p:txBody>
          <a:bodyPr/>
          <a:lstStyle/>
          <a:p>
            <a:r>
              <a:rPr lang="en-US" dirty="0" smtClean="0"/>
              <a:t>Socio-cultural causes of bulimia nervosa</a:t>
            </a:r>
            <a:endParaRPr lang="en-US" dirty="0"/>
          </a:p>
        </p:txBody>
      </p:sp>
    </p:spTree>
    <p:extLst>
      <p:ext uri="{BB962C8B-B14F-4D97-AF65-F5344CB8AC3E}">
        <p14:creationId xmlns:p14="http://schemas.microsoft.com/office/powerpoint/2010/main" val="24637840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626864"/>
          </a:xfrm>
        </p:spPr>
        <p:txBody>
          <a:bodyPr>
            <a:normAutofit fontScale="92500" lnSpcReduction="20000"/>
          </a:bodyPr>
          <a:lstStyle/>
          <a:p>
            <a:r>
              <a:rPr lang="en-US" b="1" dirty="0" smtClean="0"/>
              <a:t>Jaeger et al. (2002) </a:t>
            </a:r>
            <a:r>
              <a:rPr lang="en-US" dirty="0" smtClean="0"/>
              <a:t>conducted a study in order to find cross-cultural differences in body dissatisfaction. 1751 medical and nursing students across 12 nations, including western and non-western countries participated. It was a natural experiment and a self-report method was used. The participants wer</a:t>
            </a:r>
            <a:r>
              <a:rPr lang="en-US" dirty="0" smtClean="0"/>
              <a:t>e shown a series of 10 body silhouettes in order to assess body dissatisfaction. Their height and weight were also measured. Westernized countries showed higher levels of body dissatisfaction than those of non-western countries, which showed the influenced of media. Since western countries are more exposed to idealized body images, they are more likely to show body dissatisfaction. It was also found that body dissatisfaction is independent of self-esteem and BMI (height and weight). (Crane 165)</a:t>
            </a:r>
            <a:endParaRPr lang="en-US" dirty="0"/>
          </a:p>
        </p:txBody>
      </p:sp>
      <p:sp>
        <p:nvSpPr>
          <p:cNvPr id="3" name="Title 2"/>
          <p:cNvSpPr>
            <a:spLocks noGrp="1"/>
          </p:cNvSpPr>
          <p:nvPr>
            <p:ph type="title"/>
          </p:nvPr>
        </p:nvSpPr>
        <p:spPr/>
        <p:txBody>
          <a:bodyPr/>
          <a:lstStyle/>
          <a:p>
            <a:r>
              <a:rPr lang="en-US" dirty="0" smtClean="0"/>
              <a:t>Research study</a:t>
            </a:r>
            <a:br>
              <a:rPr lang="en-US" dirty="0" smtClean="0"/>
            </a:br>
            <a:endParaRPr lang="en-US" dirty="0"/>
          </a:p>
        </p:txBody>
      </p:sp>
    </p:spTree>
    <p:extLst>
      <p:ext uri="{BB962C8B-B14F-4D97-AF65-F5344CB8AC3E}">
        <p14:creationId xmlns:p14="http://schemas.microsoft.com/office/powerpoint/2010/main" val="15516019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2295243"/>
            <a:ext cx="4876800" cy="2130552"/>
          </a:xfrm>
        </p:spPr>
        <p:txBody>
          <a:bodyPr/>
          <a:lstStyle/>
          <a:p>
            <a:r>
              <a:rPr lang="en-US" dirty="0" smtClean="0"/>
              <a:t>Treatments </a:t>
            </a:r>
            <a:br>
              <a:rPr lang="en-US" dirty="0" smtClean="0"/>
            </a:br>
            <a:r>
              <a:rPr lang="en-US" dirty="0" smtClean="0"/>
              <a:t>for bulimia nervosa</a:t>
            </a:r>
            <a:endParaRPr lang="en-US" dirty="0"/>
          </a:p>
        </p:txBody>
      </p:sp>
      <p:pic>
        <p:nvPicPr>
          <p:cNvPr id="1029" name="Picture 5" descr="C:\Users\13yk02\Desktop\prescription_drug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40400" y="1502190"/>
            <a:ext cx="2514600" cy="37674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53037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245864"/>
          </a:xfrm>
        </p:spPr>
        <p:txBody>
          <a:bodyPr>
            <a:normAutofit lnSpcReduction="10000"/>
          </a:bodyPr>
          <a:lstStyle/>
          <a:p>
            <a:r>
              <a:rPr lang="en-US" sz="2000" dirty="0" smtClean="0"/>
              <a:t>Since most individuals with Bulimia Nervosa suffer from depression as well, the most effective biomedical treatments for Bulimia Nervosa are drugs such as </a:t>
            </a:r>
            <a:r>
              <a:rPr lang="en-US" sz="2000" b="1" dirty="0" smtClean="0"/>
              <a:t>tricyclic antidepressants </a:t>
            </a:r>
            <a:r>
              <a:rPr lang="en-US" sz="2000" dirty="0" smtClean="0"/>
              <a:t>and </a:t>
            </a:r>
            <a:r>
              <a:rPr lang="en-US" sz="2000" b="1" dirty="0" smtClean="0"/>
              <a:t>SSRIs (Selective Serotonin Reuptake Inhibitors)</a:t>
            </a:r>
            <a:r>
              <a:rPr lang="en-US" sz="2000" dirty="0" smtClean="0"/>
              <a:t>. </a:t>
            </a:r>
            <a:r>
              <a:rPr lang="en-US" sz="2000" dirty="0" smtClean="0"/>
              <a:t>SSRIs include Fluoxetine (Prozac), Sertraline (Zoloft), Paroxetine (Paxil), and Fluvoxamine (</a:t>
            </a:r>
            <a:r>
              <a:rPr lang="en-US" sz="2000" dirty="0" err="1" smtClean="0"/>
              <a:t>Luvox</a:t>
            </a:r>
            <a:r>
              <a:rPr lang="en-US" sz="2000" dirty="0" smtClean="0"/>
              <a:t>). Although </a:t>
            </a:r>
            <a:r>
              <a:rPr lang="en-US" sz="2000" dirty="0" err="1" smtClean="0"/>
              <a:t>Luvox</a:t>
            </a:r>
            <a:r>
              <a:rPr lang="en-US" sz="2000" dirty="0" smtClean="0"/>
              <a:t> may be more effective, </a:t>
            </a:r>
            <a:r>
              <a:rPr lang="en-US" sz="2000" dirty="0" smtClean="0"/>
              <a:t>Prozac is the only antidepressant that is approved by the Food and Drug Administration to treat Bulimia Nervosa. (Ehrlich)</a:t>
            </a:r>
            <a:endParaRPr lang="en-US" sz="2000" dirty="0"/>
          </a:p>
        </p:txBody>
      </p:sp>
      <p:sp>
        <p:nvSpPr>
          <p:cNvPr id="3" name="Title 2"/>
          <p:cNvSpPr>
            <a:spLocks noGrp="1"/>
          </p:cNvSpPr>
          <p:nvPr>
            <p:ph type="title"/>
          </p:nvPr>
        </p:nvSpPr>
        <p:spPr/>
        <p:txBody>
          <a:bodyPr/>
          <a:lstStyle/>
          <a:p>
            <a:r>
              <a:rPr lang="en-US" dirty="0" smtClean="0"/>
              <a:t>Biomedical treatment for bulimia nervosa</a:t>
            </a:r>
            <a:endParaRPr lang="en-US" dirty="0"/>
          </a:p>
        </p:txBody>
      </p:sp>
    </p:spTree>
    <p:extLst>
      <p:ext uri="{BB962C8B-B14F-4D97-AF65-F5344CB8AC3E}">
        <p14:creationId xmlns:p14="http://schemas.microsoft.com/office/powerpoint/2010/main" val="24103030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r>
              <a:rPr lang="en-US" sz="2000" b="1" dirty="0" err="1" smtClean="0"/>
              <a:t>Mc</a:t>
            </a:r>
            <a:r>
              <a:rPr lang="en-US" sz="2000" b="1" dirty="0" err="1" smtClean="0"/>
              <a:t>Gilley</a:t>
            </a:r>
            <a:r>
              <a:rPr lang="en-US" sz="2000" b="1" dirty="0" smtClean="0"/>
              <a:t> and Pryor (1998) </a:t>
            </a:r>
            <a:r>
              <a:rPr lang="en-US" sz="2000" dirty="0" smtClean="0"/>
              <a:t>conducted a study based on the effects of SSRI (Prozac) on patients who suffer from Bulimia Nervosa. They found reduction of vomiting in 29 percent of those who received the drug compared to 5 percent in those given a placebo. Higher dosages of the drug also led to a significant reduction of binge eating (67 percent) as well as vomiting (56 percent). (Crane 180)</a:t>
            </a:r>
            <a:endParaRPr lang="en-US" sz="2000" dirty="0"/>
          </a:p>
        </p:txBody>
      </p:sp>
      <p:sp>
        <p:nvSpPr>
          <p:cNvPr id="3" name="Title 2"/>
          <p:cNvSpPr>
            <a:spLocks noGrp="1"/>
          </p:cNvSpPr>
          <p:nvPr>
            <p:ph type="title"/>
          </p:nvPr>
        </p:nvSpPr>
        <p:spPr/>
        <p:txBody>
          <a:bodyPr/>
          <a:lstStyle/>
          <a:p>
            <a:r>
              <a:rPr lang="en-US" dirty="0" smtClean="0"/>
              <a:t>Research study</a:t>
            </a:r>
            <a:endParaRPr lang="en-US" dirty="0"/>
          </a:p>
        </p:txBody>
      </p:sp>
    </p:spTree>
    <p:extLst>
      <p:ext uri="{BB962C8B-B14F-4D97-AF65-F5344CB8AC3E}">
        <p14:creationId xmlns:p14="http://schemas.microsoft.com/office/powerpoint/2010/main" val="9064375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550664"/>
          </a:xfrm>
        </p:spPr>
        <p:txBody>
          <a:bodyPr>
            <a:normAutofit/>
          </a:bodyPr>
          <a:lstStyle/>
          <a:p>
            <a:r>
              <a:rPr lang="en-US" b="1" dirty="0" smtClean="0"/>
              <a:t>Cognitive Behavioral Therapy (CBT) </a:t>
            </a:r>
            <a:r>
              <a:rPr lang="en-US" dirty="0" smtClean="0"/>
              <a:t>is the most widely used individual treatment for Bulimia Nervosa. It helps patients control eating, but avoid dieting, which is the main cause of binge eating. They are asked to record what they eat and how they feel about it. They are also told to report what causes binge eating and purging. During the treatment, they </a:t>
            </a:r>
            <a:r>
              <a:rPr lang="en-US" dirty="0" smtClean="0"/>
              <a:t>not only learn how to deal with symptom triggers, but also learn various cognitive techniques that help them improve self-esteem and develop expressions of feelings. (Crane 180)</a:t>
            </a:r>
            <a:endParaRPr lang="en-US" dirty="0"/>
          </a:p>
        </p:txBody>
      </p:sp>
      <p:sp>
        <p:nvSpPr>
          <p:cNvPr id="3" name="Title 2"/>
          <p:cNvSpPr>
            <a:spLocks noGrp="1"/>
          </p:cNvSpPr>
          <p:nvPr>
            <p:ph type="title"/>
          </p:nvPr>
        </p:nvSpPr>
        <p:spPr/>
        <p:txBody>
          <a:bodyPr/>
          <a:lstStyle/>
          <a:p>
            <a:r>
              <a:rPr lang="en-US" dirty="0" smtClean="0"/>
              <a:t>individual treatment for bulimia nervosa</a:t>
            </a:r>
            <a:endParaRPr lang="en-US" dirty="0"/>
          </a:p>
        </p:txBody>
      </p:sp>
    </p:spTree>
    <p:extLst>
      <p:ext uri="{BB962C8B-B14F-4D97-AF65-F5344CB8AC3E}">
        <p14:creationId xmlns:p14="http://schemas.microsoft.com/office/powerpoint/2010/main" val="10213672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r>
              <a:rPr lang="en-US" sz="2000" dirty="0" smtClean="0"/>
              <a:t>According to </a:t>
            </a:r>
            <a:r>
              <a:rPr lang="en-US" sz="2000" b="1" dirty="0" smtClean="0"/>
              <a:t>Wilson (1996)</a:t>
            </a:r>
            <a:r>
              <a:rPr lang="en-US" sz="2000" dirty="0" smtClean="0"/>
              <a:t>, Cognitive Behavioral Therapy (CBT) is superior to medication (drugs) alone and its combination with medication is also more effective than medication alone. He found that 50 percent of the patients who receiv</a:t>
            </a:r>
            <a:r>
              <a:rPr lang="en-US" sz="2000" dirty="0" smtClean="0"/>
              <a:t>e CBT stop binge eating and purging, but the other 50 percent either show partial improvement or none. (Crane 181)</a:t>
            </a:r>
            <a:endParaRPr lang="en-US" sz="2000" dirty="0"/>
          </a:p>
        </p:txBody>
      </p:sp>
      <p:sp>
        <p:nvSpPr>
          <p:cNvPr id="3" name="Title 2"/>
          <p:cNvSpPr>
            <a:spLocks noGrp="1"/>
          </p:cNvSpPr>
          <p:nvPr>
            <p:ph type="title"/>
          </p:nvPr>
        </p:nvSpPr>
        <p:spPr/>
        <p:txBody>
          <a:bodyPr/>
          <a:lstStyle/>
          <a:p>
            <a:r>
              <a:rPr lang="en-US" dirty="0" smtClean="0"/>
              <a:t>Research study</a:t>
            </a:r>
            <a:endParaRPr lang="en-US" dirty="0"/>
          </a:p>
        </p:txBody>
      </p:sp>
    </p:spTree>
    <p:extLst>
      <p:ext uri="{BB962C8B-B14F-4D97-AF65-F5344CB8AC3E}">
        <p14:creationId xmlns:p14="http://schemas.microsoft.com/office/powerpoint/2010/main" val="11444483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Autofit/>
          </a:bodyPr>
          <a:lstStyle/>
          <a:p>
            <a:r>
              <a:rPr lang="en-US" sz="2000" b="1" dirty="0" smtClean="0"/>
              <a:t>Group therapy </a:t>
            </a:r>
            <a:r>
              <a:rPr lang="en-US" sz="2000" dirty="0" smtClean="0"/>
              <a:t>is also a widely used treatment for Bulimia Nervosa. It was introduced by </a:t>
            </a:r>
            <a:r>
              <a:rPr lang="en-US" sz="2000" dirty="0" err="1" smtClean="0"/>
              <a:t>Minuchin</a:t>
            </a:r>
            <a:r>
              <a:rPr lang="en-US" sz="2000" dirty="0" smtClean="0"/>
              <a:t> in </a:t>
            </a:r>
            <a:r>
              <a:rPr lang="en-US" sz="2000" dirty="0" smtClean="0"/>
              <a:t>his family systems model, which is based on the assumption that an individual’s abnormal behavior is closely related to the dysfunction within the family. The aim of </a:t>
            </a:r>
            <a:r>
              <a:rPr lang="en-US" sz="2000" dirty="0" err="1" smtClean="0"/>
              <a:t>Minuchin’s</a:t>
            </a:r>
            <a:r>
              <a:rPr lang="en-US" sz="2000" dirty="0" smtClean="0"/>
              <a:t> family therapy is to help the family form a healthier system. Group therapy is effective for long and involved treatments combined with other components. (Crane 181)</a:t>
            </a:r>
            <a:endParaRPr lang="en-US" sz="2000" dirty="0"/>
          </a:p>
        </p:txBody>
      </p:sp>
      <p:sp>
        <p:nvSpPr>
          <p:cNvPr id="3" name="Title 2"/>
          <p:cNvSpPr>
            <a:spLocks noGrp="1"/>
          </p:cNvSpPr>
          <p:nvPr>
            <p:ph type="title"/>
          </p:nvPr>
        </p:nvSpPr>
        <p:spPr/>
        <p:txBody>
          <a:bodyPr/>
          <a:lstStyle/>
          <a:p>
            <a:r>
              <a:rPr lang="en-US" dirty="0" smtClean="0"/>
              <a:t>Group treatment for bulimia nervosa</a:t>
            </a:r>
            <a:endParaRPr lang="en-US" dirty="0"/>
          </a:p>
        </p:txBody>
      </p:sp>
    </p:spTree>
    <p:extLst>
      <p:ext uri="{BB962C8B-B14F-4D97-AF65-F5344CB8AC3E}">
        <p14:creationId xmlns:p14="http://schemas.microsoft.com/office/powerpoint/2010/main" val="24078610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169664"/>
          </a:xfrm>
        </p:spPr>
        <p:txBody>
          <a:bodyPr>
            <a:normAutofit fontScale="92500" lnSpcReduction="20000"/>
          </a:bodyPr>
          <a:lstStyle/>
          <a:p>
            <a:r>
              <a:rPr lang="en-US" sz="2000" b="1" dirty="0" smtClean="0"/>
              <a:t>Schmidt et al. (2007) </a:t>
            </a:r>
            <a:r>
              <a:rPr lang="en-US" sz="2000" dirty="0" smtClean="0"/>
              <a:t>compared Cognitive Behavioral Therapy (CBT) and family therapy in a group of 85 adolescents that suffered from Bulimia Nervosa. He found that both methods significantly reduced binge eating and purging over a period of 12 months, but that CBT was more effective by the fact that it reduced binge eating in a faster rate. </a:t>
            </a:r>
          </a:p>
          <a:p>
            <a:pPr>
              <a:buFont typeface="Arial" pitchFamily="34" charset="0"/>
              <a:buChar char="→"/>
            </a:pPr>
            <a:r>
              <a:rPr lang="en-US" sz="2000" dirty="0" smtClean="0"/>
              <a:t>The most effective way of treating Bulimia Nervosa is </a:t>
            </a:r>
            <a:r>
              <a:rPr lang="en-US" sz="2000" b="1" dirty="0" smtClean="0"/>
              <a:t>Cognitive Behavioral Therapy (CBT) combined with medications</a:t>
            </a:r>
            <a:r>
              <a:rPr lang="en-US" sz="2000" dirty="0" smtClean="0"/>
              <a:t> such as tricyclic antidepressants and SSRIs. </a:t>
            </a:r>
          </a:p>
          <a:p>
            <a:pPr marL="0" indent="0">
              <a:buNone/>
            </a:pPr>
            <a:r>
              <a:rPr lang="en-US" sz="2000" dirty="0" smtClean="0"/>
              <a:t>(Crane 181)</a:t>
            </a:r>
            <a:endParaRPr lang="en-US" sz="2000" dirty="0" smtClean="0"/>
          </a:p>
          <a:p>
            <a:pPr marL="0" indent="0">
              <a:buNone/>
            </a:pPr>
            <a:endParaRPr lang="en-US" sz="2000" dirty="0"/>
          </a:p>
        </p:txBody>
      </p:sp>
      <p:sp>
        <p:nvSpPr>
          <p:cNvPr id="3" name="Title 2"/>
          <p:cNvSpPr>
            <a:spLocks noGrp="1"/>
          </p:cNvSpPr>
          <p:nvPr>
            <p:ph type="title"/>
          </p:nvPr>
        </p:nvSpPr>
        <p:spPr/>
        <p:txBody>
          <a:bodyPr/>
          <a:lstStyle/>
          <a:p>
            <a:r>
              <a:rPr lang="en-US" dirty="0" smtClean="0"/>
              <a:t>Research study</a:t>
            </a:r>
            <a:endParaRPr lang="en-US" dirty="0"/>
          </a:p>
        </p:txBody>
      </p:sp>
    </p:spTree>
    <p:extLst>
      <p:ext uri="{BB962C8B-B14F-4D97-AF65-F5344CB8AC3E}">
        <p14:creationId xmlns:p14="http://schemas.microsoft.com/office/powerpoint/2010/main" val="14372034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Autofit/>
          </a:bodyPr>
          <a:lstStyle/>
          <a:p>
            <a:r>
              <a:rPr lang="en-US" sz="2400" b="1" dirty="0" smtClean="0"/>
              <a:t>Bulimia Nervosa </a:t>
            </a:r>
            <a:r>
              <a:rPr lang="en-US" sz="2400" dirty="0" smtClean="0"/>
              <a:t>is an eating disorder marked by a cycle of binge eating followed by inappropriate methods of controlling weight such as vomiting, fasting, compulsive exercising, or inducing bowel movements through the intake of medications such as laxatives, diuretics, or enemas</a:t>
            </a:r>
            <a:r>
              <a:rPr lang="en-US" sz="2400" dirty="0" smtClean="0"/>
              <a:t>. (“Faces of Abnormal Psychology”)</a:t>
            </a:r>
            <a:endParaRPr lang="en-US" sz="2400" dirty="0"/>
          </a:p>
        </p:txBody>
      </p:sp>
      <p:sp>
        <p:nvSpPr>
          <p:cNvPr id="3" name="Title 2"/>
          <p:cNvSpPr>
            <a:spLocks noGrp="1"/>
          </p:cNvSpPr>
          <p:nvPr>
            <p:ph type="title"/>
          </p:nvPr>
        </p:nvSpPr>
        <p:spPr/>
        <p:txBody>
          <a:bodyPr/>
          <a:lstStyle/>
          <a:p>
            <a:r>
              <a:rPr lang="en-US" dirty="0" smtClean="0"/>
              <a:t>What is bulimia nervosa?</a:t>
            </a:r>
            <a:endParaRPr lang="en-US" dirty="0"/>
          </a:p>
        </p:txBody>
      </p:sp>
    </p:spTree>
    <p:extLst>
      <p:ext uri="{BB962C8B-B14F-4D97-AF65-F5344CB8AC3E}">
        <p14:creationId xmlns:p14="http://schemas.microsoft.com/office/powerpoint/2010/main" val="40423042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169664"/>
          </a:xfrm>
        </p:spPr>
        <p:txBody>
          <a:bodyPr>
            <a:normAutofit lnSpcReduction="10000"/>
          </a:bodyPr>
          <a:lstStyle/>
          <a:p>
            <a:r>
              <a:rPr lang="en-US" b="1" dirty="0" smtClean="0"/>
              <a:t>Obsessive-Compulsive Disorder (OCD) </a:t>
            </a:r>
            <a:r>
              <a:rPr lang="en-US" dirty="0" smtClean="0"/>
              <a:t>is an anxiety disorder characterized by a repetition of unwanted thoughts or uncontrollable behaviors people feel driven to perform. Although most individuals who suffer from OCD recognize that their obsessive thoughts and compulsive behaviors are irrational, they do not have any control over them and thus are irresistible to them. They often carry out the behaviors in order to overcome the obsessive thoughts. However, this only provides them temporary relief and refusing to perform the behaviors can cause them great anxiety. </a:t>
            </a:r>
            <a:r>
              <a:rPr lang="en-US" dirty="0" smtClean="0"/>
              <a:t>(Berger) (Robinson)</a:t>
            </a:r>
            <a:endParaRPr lang="en-US" dirty="0"/>
          </a:p>
        </p:txBody>
      </p:sp>
      <p:sp>
        <p:nvSpPr>
          <p:cNvPr id="3" name="Title 2"/>
          <p:cNvSpPr>
            <a:spLocks noGrp="1"/>
          </p:cNvSpPr>
          <p:nvPr>
            <p:ph type="title"/>
          </p:nvPr>
        </p:nvSpPr>
        <p:spPr/>
        <p:txBody>
          <a:bodyPr/>
          <a:lstStyle/>
          <a:p>
            <a:r>
              <a:rPr lang="en-US" dirty="0" smtClean="0"/>
              <a:t>What is obsessive-compulsive disorder (</a:t>
            </a:r>
            <a:r>
              <a:rPr lang="en-US" dirty="0" err="1" smtClean="0"/>
              <a:t>ocd</a:t>
            </a:r>
            <a:r>
              <a:rPr lang="en-US" dirty="0" smtClean="0"/>
              <a:t>)?</a:t>
            </a:r>
            <a:endParaRPr lang="en-US" dirty="0"/>
          </a:p>
        </p:txBody>
      </p:sp>
    </p:spTree>
    <p:extLst>
      <p:ext uri="{BB962C8B-B14F-4D97-AF65-F5344CB8AC3E}">
        <p14:creationId xmlns:p14="http://schemas.microsoft.com/office/powerpoint/2010/main" val="6474297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Autofit/>
          </a:bodyPr>
          <a:lstStyle/>
          <a:p>
            <a:r>
              <a:rPr lang="en-US" sz="2000" dirty="0" smtClean="0"/>
              <a:t>Individuals with OCD possess certain obsessions such as fearing contamination or dirt, organizing everything in order and symmetry, having aggressive or horrific impulses, or carrying sexual images or thoughts. In order to overcome these obsessive thoughts, they perform various behaviors compulsively such as washing and cleaning, counting, checking, demanding reassurances, performing the same action repeatedly, or keeping things in order. </a:t>
            </a:r>
            <a:r>
              <a:rPr lang="en-US" sz="2000" dirty="0" smtClean="0"/>
              <a:t>(“Obsessive-compulsive disorder)</a:t>
            </a:r>
            <a:endParaRPr lang="en-US" sz="2000" dirty="0"/>
          </a:p>
        </p:txBody>
      </p:sp>
      <p:sp>
        <p:nvSpPr>
          <p:cNvPr id="3" name="Title 2"/>
          <p:cNvSpPr>
            <a:spLocks noGrp="1"/>
          </p:cNvSpPr>
          <p:nvPr>
            <p:ph type="title"/>
          </p:nvPr>
        </p:nvSpPr>
        <p:spPr/>
        <p:txBody>
          <a:bodyPr/>
          <a:lstStyle/>
          <a:p>
            <a:r>
              <a:rPr lang="en-US" dirty="0" smtClean="0"/>
              <a:t>Symptoms of obsessive-compulsive disorder</a:t>
            </a:r>
            <a:endParaRPr lang="en-US" dirty="0"/>
          </a:p>
        </p:txBody>
      </p:sp>
    </p:spTree>
    <p:extLst>
      <p:ext uri="{BB962C8B-B14F-4D97-AF65-F5344CB8AC3E}">
        <p14:creationId xmlns:p14="http://schemas.microsoft.com/office/powerpoint/2010/main" val="25125415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703064"/>
          </a:xfrm>
        </p:spPr>
        <p:txBody>
          <a:bodyPr>
            <a:normAutofit fontScale="85000" lnSpcReduction="20000"/>
          </a:bodyPr>
          <a:lstStyle/>
          <a:p>
            <a:pPr marL="0" indent="0">
              <a:buNone/>
            </a:pPr>
            <a:r>
              <a:rPr lang="en-US" dirty="0" smtClean="0"/>
              <a:t>According to the </a:t>
            </a:r>
            <a:r>
              <a:rPr lang="en-US" b="1" dirty="0" smtClean="0"/>
              <a:t>Diagnostic and Statistical Manual of Mental Disorders</a:t>
            </a:r>
            <a:r>
              <a:rPr lang="en-US" dirty="0" smtClean="0"/>
              <a:t>, an individual must meet the following criteria </a:t>
            </a:r>
            <a:r>
              <a:rPr lang="en-US" dirty="0"/>
              <a:t> </a:t>
            </a:r>
            <a:r>
              <a:rPr lang="en-US" dirty="0" smtClean="0"/>
              <a:t>to be diagnosed with Obsessive-Compulsive Disorder</a:t>
            </a:r>
          </a:p>
          <a:p>
            <a:pPr marL="0" indent="0">
              <a:buNone/>
            </a:pPr>
            <a:r>
              <a:rPr lang="en-US" dirty="0" smtClean="0"/>
              <a:t>Obsessions are indicated by the following:</a:t>
            </a:r>
          </a:p>
          <a:p>
            <a:r>
              <a:rPr lang="en-US" dirty="0" smtClean="0"/>
              <a:t>Repetitive and persistent thoughts, impulses, or images, which then lead to anxiety and distress</a:t>
            </a:r>
          </a:p>
          <a:p>
            <a:r>
              <a:rPr lang="en-US" dirty="0" smtClean="0"/>
              <a:t>The thoughts impulses, or images are not simply concerns about real-life issues</a:t>
            </a:r>
          </a:p>
          <a:p>
            <a:r>
              <a:rPr lang="en-US" dirty="0" smtClean="0"/>
              <a:t>The individual tries to overcome the thoughts, impulses, or images through other thoughts or actions</a:t>
            </a:r>
          </a:p>
          <a:p>
            <a:r>
              <a:rPr lang="en-US" dirty="0" smtClean="0"/>
              <a:t>The individual is aware that the thoughts, impulses, or images are the results of his or her own mind</a:t>
            </a:r>
          </a:p>
          <a:p>
            <a:pPr marL="0" indent="0">
              <a:buNone/>
            </a:pPr>
            <a:r>
              <a:rPr lang="en-US" dirty="0" smtClean="0"/>
              <a:t>Compulsions are indicated by the following:</a:t>
            </a:r>
          </a:p>
          <a:p>
            <a:r>
              <a:rPr lang="en-US" dirty="0" smtClean="0"/>
              <a:t>Repetitive behaviors the individual feels driven to perform in response to an obsession</a:t>
            </a:r>
          </a:p>
          <a:p>
            <a:r>
              <a:rPr lang="en-US" dirty="0" smtClean="0"/>
              <a:t>The aim of the behaviors is the prevention or reduction of distress or dreadful </a:t>
            </a:r>
            <a:r>
              <a:rPr lang="en-US" dirty="0" smtClean="0"/>
              <a:t>event</a:t>
            </a:r>
          </a:p>
          <a:p>
            <a:pPr marL="0" indent="0">
              <a:buNone/>
            </a:pPr>
            <a:r>
              <a:rPr lang="en-US" dirty="0" smtClean="0"/>
              <a:t>(Greenberg)</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3" name="Title 2"/>
          <p:cNvSpPr>
            <a:spLocks noGrp="1"/>
          </p:cNvSpPr>
          <p:nvPr>
            <p:ph type="title"/>
          </p:nvPr>
        </p:nvSpPr>
        <p:spPr/>
        <p:txBody>
          <a:bodyPr/>
          <a:lstStyle/>
          <a:p>
            <a:r>
              <a:rPr lang="en-US" dirty="0" smtClean="0"/>
              <a:t>Diagnosis criteria for obsessive-compulsive disorder</a:t>
            </a:r>
            <a:br>
              <a:rPr lang="en-US" dirty="0" smtClean="0"/>
            </a:br>
            <a:endParaRPr lang="en-US" dirty="0"/>
          </a:p>
        </p:txBody>
      </p:sp>
    </p:spTree>
    <p:extLst>
      <p:ext uri="{BB962C8B-B14F-4D97-AF65-F5344CB8AC3E}">
        <p14:creationId xmlns:p14="http://schemas.microsoft.com/office/powerpoint/2010/main" val="32421939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sz="2000" dirty="0"/>
              <a:t>URL: </a:t>
            </a:r>
            <a:r>
              <a:rPr lang="en-US" sz="2000" dirty="0">
                <a:hlinkClick r:id="rId2"/>
              </a:rPr>
              <a:t>http://</a:t>
            </a:r>
            <a:r>
              <a:rPr lang="en-US" sz="2000" dirty="0" smtClean="0">
                <a:hlinkClick r:id="rId2"/>
              </a:rPr>
              <a:t>www.youtube.com/watch?v=Rn1OYlYzgm8</a:t>
            </a:r>
            <a:endParaRPr lang="en-US" sz="2000" dirty="0" smtClean="0"/>
          </a:p>
          <a:p>
            <a:pPr marL="0" indent="0">
              <a:buNone/>
            </a:pPr>
            <a:endParaRPr lang="en-US" dirty="0"/>
          </a:p>
        </p:txBody>
      </p:sp>
      <p:sp>
        <p:nvSpPr>
          <p:cNvPr id="3" name="Title 2"/>
          <p:cNvSpPr>
            <a:spLocks noGrp="1"/>
          </p:cNvSpPr>
          <p:nvPr>
            <p:ph type="title"/>
          </p:nvPr>
        </p:nvSpPr>
        <p:spPr/>
        <p:txBody>
          <a:bodyPr/>
          <a:lstStyle/>
          <a:p>
            <a:r>
              <a:rPr lang="en-US" dirty="0" smtClean="0"/>
              <a:t>Video of patient with obsessive-compulsive disorder</a:t>
            </a:r>
            <a:endParaRPr lang="en-US" dirty="0"/>
          </a:p>
        </p:txBody>
      </p:sp>
    </p:spTree>
    <p:extLst>
      <p:ext uri="{BB962C8B-B14F-4D97-AF65-F5344CB8AC3E}">
        <p14:creationId xmlns:p14="http://schemas.microsoft.com/office/powerpoint/2010/main" val="36055852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0" y="1905000"/>
            <a:ext cx="4876800" cy="3023616"/>
          </a:xfrm>
        </p:spPr>
        <p:txBody>
          <a:bodyPr/>
          <a:lstStyle/>
          <a:p>
            <a:r>
              <a:rPr lang="en-US" dirty="0" smtClean="0"/>
              <a:t>etiology of obsessive-compulsive disorder</a:t>
            </a:r>
            <a:endParaRPr lang="en-US" dirty="0"/>
          </a:p>
        </p:txBody>
      </p:sp>
      <p:pic>
        <p:nvPicPr>
          <p:cNvPr id="1026" name="Picture 2" descr="C:\Users\13yk02\Desktop\washing_hand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8000" y="1904999"/>
            <a:ext cx="2819400" cy="29646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15625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lnSpcReduction="10000"/>
          </a:bodyPr>
          <a:lstStyle/>
          <a:p>
            <a:r>
              <a:rPr lang="en-US" dirty="0"/>
              <a:t>M</a:t>
            </a:r>
            <a:r>
              <a:rPr lang="en-US" dirty="0" smtClean="0"/>
              <a:t>alfunction of </a:t>
            </a:r>
            <a:r>
              <a:rPr lang="en-US" b="1" dirty="0" smtClean="0"/>
              <a:t>Serotonin</a:t>
            </a:r>
            <a:r>
              <a:rPr lang="en-US" dirty="0" smtClean="0"/>
              <a:t>, which is a neurotransmitter that is involved in various biological processes such as mood, aggression, sleep, appetite and pain, can lead to OCD.</a:t>
            </a:r>
          </a:p>
          <a:p>
            <a:r>
              <a:rPr lang="en-US" b="1" dirty="0" smtClean="0"/>
              <a:t>Abnormalities</a:t>
            </a:r>
            <a:r>
              <a:rPr lang="en-US" dirty="0" smtClean="0"/>
              <a:t> within certain parts of the brain such as the orbital cortex, the Basal Ganglia and </a:t>
            </a:r>
            <a:r>
              <a:rPr lang="en-US" dirty="0" err="1" smtClean="0"/>
              <a:t>Thalmus</a:t>
            </a:r>
            <a:r>
              <a:rPr lang="en-US" dirty="0" smtClean="0"/>
              <a:t> contribute to the development of OCD. </a:t>
            </a:r>
          </a:p>
          <a:p>
            <a:r>
              <a:rPr lang="en-US" dirty="0" smtClean="0"/>
              <a:t>Individuals who have a family member with OCD tend to be affected as well. In other words, </a:t>
            </a:r>
            <a:r>
              <a:rPr lang="en-US" b="1" dirty="0" smtClean="0"/>
              <a:t>genes and family history </a:t>
            </a:r>
            <a:r>
              <a:rPr lang="en-US" dirty="0" smtClean="0"/>
              <a:t>may cause OCD</a:t>
            </a:r>
            <a:r>
              <a:rPr lang="en-US" dirty="0" smtClean="0"/>
              <a:t>.</a:t>
            </a:r>
          </a:p>
          <a:p>
            <a:pPr marL="0" indent="0">
              <a:buNone/>
            </a:pPr>
            <a:r>
              <a:rPr lang="en-US" dirty="0" smtClean="0"/>
              <a:t>(“Causes of OCD”)</a:t>
            </a:r>
            <a:endParaRPr lang="en-US" dirty="0"/>
          </a:p>
        </p:txBody>
      </p:sp>
      <p:sp>
        <p:nvSpPr>
          <p:cNvPr id="3" name="Title 2"/>
          <p:cNvSpPr>
            <a:spLocks noGrp="1"/>
          </p:cNvSpPr>
          <p:nvPr>
            <p:ph type="title"/>
          </p:nvPr>
        </p:nvSpPr>
        <p:spPr/>
        <p:txBody>
          <a:bodyPr/>
          <a:lstStyle/>
          <a:p>
            <a:r>
              <a:rPr lang="en-US" dirty="0" smtClean="0"/>
              <a:t>Biological causes of obsessive-compulsive disorder</a:t>
            </a:r>
            <a:endParaRPr lang="en-US" dirty="0"/>
          </a:p>
        </p:txBody>
      </p:sp>
    </p:spTree>
    <p:extLst>
      <p:ext uri="{BB962C8B-B14F-4D97-AF65-F5344CB8AC3E}">
        <p14:creationId xmlns:p14="http://schemas.microsoft.com/office/powerpoint/2010/main" val="37214672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r>
              <a:rPr lang="en-US" sz="2000" b="1" dirty="0" err="1" smtClean="0"/>
              <a:t>Nestadt</a:t>
            </a:r>
            <a:r>
              <a:rPr lang="en-US" sz="2000" b="1" dirty="0" smtClean="0"/>
              <a:t> et al. (2000) </a:t>
            </a:r>
            <a:r>
              <a:rPr lang="en-US" sz="2000" dirty="0" smtClean="0"/>
              <a:t>conducted a study based on the influence of genetics </a:t>
            </a:r>
            <a:r>
              <a:rPr lang="en-US" sz="2000" dirty="0" smtClean="0"/>
              <a:t>on the development of OCD. Eighty OCD patients and their first-degree relatives were examined. They found that the lifetime prevalence of OCD was significantly higher among individuals who have a relative with the disorder. In other words, they came to the conclusion that OCD is a familial disorder. (</a:t>
            </a:r>
            <a:r>
              <a:rPr lang="en-US" sz="2000" dirty="0" err="1" smtClean="0"/>
              <a:t>Nestadt</a:t>
            </a:r>
            <a:r>
              <a:rPr lang="en-US" sz="2000" dirty="0" smtClean="0"/>
              <a:t>) </a:t>
            </a:r>
            <a:endParaRPr lang="en-US" sz="2000" dirty="0"/>
          </a:p>
        </p:txBody>
      </p:sp>
      <p:sp>
        <p:nvSpPr>
          <p:cNvPr id="3" name="Title 2"/>
          <p:cNvSpPr>
            <a:spLocks noGrp="1"/>
          </p:cNvSpPr>
          <p:nvPr>
            <p:ph type="title"/>
          </p:nvPr>
        </p:nvSpPr>
        <p:spPr/>
        <p:txBody>
          <a:bodyPr/>
          <a:lstStyle/>
          <a:p>
            <a:r>
              <a:rPr lang="en-US" dirty="0" smtClean="0"/>
              <a:t>Research study</a:t>
            </a:r>
            <a:endParaRPr lang="en-US" dirty="0"/>
          </a:p>
        </p:txBody>
      </p:sp>
    </p:spTree>
    <p:extLst>
      <p:ext uri="{BB962C8B-B14F-4D97-AF65-F5344CB8AC3E}">
        <p14:creationId xmlns:p14="http://schemas.microsoft.com/office/powerpoint/2010/main" val="19279517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474464"/>
          </a:xfrm>
        </p:spPr>
        <p:txBody>
          <a:bodyPr>
            <a:normAutofit/>
          </a:bodyPr>
          <a:lstStyle/>
          <a:p>
            <a:r>
              <a:rPr lang="en-US" dirty="0" smtClean="0"/>
              <a:t>Individuals with </a:t>
            </a:r>
            <a:r>
              <a:rPr lang="en-US" b="1" dirty="0" smtClean="0"/>
              <a:t>depression</a:t>
            </a:r>
            <a:r>
              <a:rPr lang="en-US" dirty="0" smtClean="0"/>
              <a:t> have a higher risk of getting affected by OCD.</a:t>
            </a:r>
          </a:p>
          <a:p>
            <a:r>
              <a:rPr lang="en-US" dirty="0" smtClean="0"/>
              <a:t>The individual may remain alert of an obsessive thought, which he or she believes is </a:t>
            </a:r>
            <a:r>
              <a:rPr lang="en-US" b="1" dirty="0" smtClean="0"/>
              <a:t>dangerous</a:t>
            </a:r>
            <a:r>
              <a:rPr lang="en-US" dirty="0" smtClean="0"/>
              <a:t>, and thus repeat a certain behavior.</a:t>
            </a:r>
          </a:p>
          <a:p>
            <a:pPr lvl="1"/>
            <a:r>
              <a:rPr lang="en-US" dirty="0" smtClean="0"/>
              <a:t>Ex) Constantly looking out the window after hearing that there is a burglar in the neighborhood</a:t>
            </a:r>
          </a:p>
          <a:p>
            <a:r>
              <a:rPr lang="en-US" dirty="0" smtClean="0"/>
              <a:t>Compulsive behaviors may be a </a:t>
            </a:r>
            <a:r>
              <a:rPr lang="en-US" b="1" dirty="0" smtClean="0"/>
              <a:t>learned process</a:t>
            </a:r>
            <a:r>
              <a:rPr lang="en-US" dirty="0" smtClean="0"/>
              <a:t>, meaning that the individual may be carrying out the behaviors repetitively because he or she has learned that they can reduce anxiety through past experiences. </a:t>
            </a:r>
            <a:endParaRPr lang="en-US" dirty="0"/>
          </a:p>
        </p:txBody>
      </p:sp>
      <p:sp>
        <p:nvSpPr>
          <p:cNvPr id="3" name="Title 2"/>
          <p:cNvSpPr>
            <a:spLocks noGrp="1"/>
          </p:cNvSpPr>
          <p:nvPr>
            <p:ph type="title"/>
          </p:nvPr>
        </p:nvSpPr>
        <p:spPr/>
        <p:txBody>
          <a:bodyPr/>
          <a:lstStyle/>
          <a:p>
            <a:r>
              <a:rPr lang="en-US" dirty="0" smtClean="0"/>
              <a:t>Cognitive causes of obsessive-compulsive disorder</a:t>
            </a:r>
            <a:endParaRPr lang="en-US" dirty="0"/>
          </a:p>
        </p:txBody>
      </p:sp>
    </p:spTree>
    <p:extLst>
      <p:ext uri="{BB962C8B-B14F-4D97-AF65-F5344CB8AC3E}">
        <p14:creationId xmlns:p14="http://schemas.microsoft.com/office/powerpoint/2010/main" val="1014648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r>
              <a:rPr lang="en-US" sz="2000" b="1" dirty="0" smtClean="0"/>
              <a:t>Coles et al. (2012) </a:t>
            </a:r>
            <a:r>
              <a:rPr lang="en-US" sz="2000" dirty="0" smtClean="0"/>
              <a:t>designed a study to test whether interference or distress contribute to the development of OCD. Through the study, they provided the symptoms of OCD and the factors that lead to the full-blown disorder. They found that increases in stress level as well as the amount of attention paid to one’s thoughts played a significant role in the transition to OCD. (Coles)</a:t>
            </a:r>
            <a:endParaRPr lang="en-US" sz="2000" dirty="0"/>
          </a:p>
        </p:txBody>
      </p:sp>
      <p:sp>
        <p:nvSpPr>
          <p:cNvPr id="3" name="Title 2"/>
          <p:cNvSpPr>
            <a:spLocks noGrp="1"/>
          </p:cNvSpPr>
          <p:nvPr>
            <p:ph type="title"/>
          </p:nvPr>
        </p:nvSpPr>
        <p:spPr/>
        <p:txBody>
          <a:bodyPr/>
          <a:lstStyle/>
          <a:p>
            <a:r>
              <a:rPr lang="en-US" dirty="0" smtClean="0"/>
              <a:t>Research study</a:t>
            </a:r>
            <a:endParaRPr lang="en-US" dirty="0"/>
          </a:p>
        </p:txBody>
      </p:sp>
    </p:spTree>
    <p:extLst>
      <p:ext uri="{BB962C8B-B14F-4D97-AF65-F5344CB8AC3E}">
        <p14:creationId xmlns:p14="http://schemas.microsoft.com/office/powerpoint/2010/main" val="2023621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r>
              <a:rPr lang="en-US" sz="2400" b="1" dirty="0" smtClean="0"/>
              <a:t>Parental overprotection </a:t>
            </a:r>
            <a:r>
              <a:rPr lang="en-US" sz="2400" dirty="0" smtClean="0"/>
              <a:t>contributes to inflated responsibility and OCD symptoms. (</a:t>
            </a:r>
            <a:r>
              <a:rPr lang="en-US" sz="2400" dirty="0" err="1" smtClean="0"/>
              <a:t>Smari</a:t>
            </a:r>
            <a:r>
              <a:rPr lang="en-US" sz="2400" dirty="0" smtClean="0"/>
              <a:t>)</a:t>
            </a:r>
            <a:endParaRPr lang="en-US" sz="2400" dirty="0"/>
          </a:p>
          <a:p>
            <a:r>
              <a:rPr lang="en-US" sz="2400" b="1" dirty="0" smtClean="0"/>
              <a:t>Traumatic life events </a:t>
            </a:r>
            <a:r>
              <a:rPr lang="en-US" sz="2400" dirty="0" smtClean="0"/>
              <a:t>such as the death of a loved one, the loss of a pet, a divorce in the family, a move to a new place or to a new school also lead to the development of OCD. </a:t>
            </a:r>
          </a:p>
          <a:p>
            <a:endParaRPr lang="en-US" sz="2400" dirty="0" smtClean="0"/>
          </a:p>
        </p:txBody>
      </p:sp>
      <p:sp>
        <p:nvSpPr>
          <p:cNvPr id="3" name="Title 2"/>
          <p:cNvSpPr>
            <a:spLocks noGrp="1"/>
          </p:cNvSpPr>
          <p:nvPr>
            <p:ph type="title"/>
          </p:nvPr>
        </p:nvSpPr>
        <p:spPr/>
        <p:txBody>
          <a:bodyPr/>
          <a:lstStyle/>
          <a:p>
            <a:r>
              <a:rPr lang="en-US" dirty="0" smtClean="0"/>
              <a:t>Socio-cultural causes of obsessive-compulsive disorder</a:t>
            </a:r>
            <a:endParaRPr lang="en-US" dirty="0"/>
          </a:p>
        </p:txBody>
      </p:sp>
    </p:spTree>
    <p:extLst>
      <p:ext uri="{BB962C8B-B14F-4D97-AF65-F5344CB8AC3E}">
        <p14:creationId xmlns:p14="http://schemas.microsoft.com/office/powerpoint/2010/main" val="1046364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Autofit/>
          </a:bodyPr>
          <a:lstStyle/>
          <a:p>
            <a:r>
              <a:rPr lang="en-US" sz="1600" dirty="0" smtClean="0"/>
              <a:t>Most individuals with Bulimia Nervosa take in an enormous amount of food up to 20,000 calories once a week or even several times a day, which is also known as </a:t>
            </a:r>
            <a:r>
              <a:rPr lang="en-US" sz="1600" b="1" dirty="0" smtClean="0"/>
              <a:t>binge eating</a:t>
            </a:r>
            <a:r>
              <a:rPr lang="en-US" sz="1600" dirty="0" smtClean="0"/>
              <a:t>. They feel like they have lost control over their actions and are compelled to continue eating. After binge eating, they report a sense of relief and calm for a short period of time, which later on turns into anger and self-loathing, fearing that they would gain weight. This eventually leads them to unhealthy ways of </a:t>
            </a:r>
            <a:r>
              <a:rPr lang="en-US" sz="1600" b="1" dirty="0" smtClean="0"/>
              <a:t>weight control</a:t>
            </a:r>
            <a:r>
              <a:rPr lang="en-US" sz="1600" dirty="0" smtClean="0"/>
              <a:t>. It is mostly women that suffer from Bulimia Nervosa and they are not necessarily underweight, meaning that they have average or slightly above average weight. It is found that Bulimia Nervosa affects women ten times more than men. </a:t>
            </a:r>
            <a:r>
              <a:rPr lang="en-US" sz="1600" dirty="0" smtClean="0"/>
              <a:t>(“Faces of Abnormal Psychology”)</a:t>
            </a:r>
            <a:endParaRPr lang="en-US" sz="1600" dirty="0"/>
          </a:p>
        </p:txBody>
      </p:sp>
      <p:sp>
        <p:nvSpPr>
          <p:cNvPr id="3" name="Title 2"/>
          <p:cNvSpPr>
            <a:spLocks noGrp="1"/>
          </p:cNvSpPr>
          <p:nvPr>
            <p:ph type="title"/>
          </p:nvPr>
        </p:nvSpPr>
        <p:spPr/>
        <p:txBody>
          <a:bodyPr/>
          <a:lstStyle/>
          <a:p>
            <a:r>
              <a:rPr lang="en-US" dirty="0" smtClean="0"/>
              <a:t>Symptoms of bulimia nervosa</a:t>
            </a:r>
            <a:endParaRPr lang="en-US" dirty="0"/>
          </a:p>
        </p:txBody>
      </p:sp>
    </p:spTree>
    <p:extLst>
      <p:ext uri="{BB962C8B-B14F-4D97-AF65-F5344CB8AC3E}">
        <p14:creationId xmlns:p14="http://schemas.microsoft.com/office/powerpoint/2010/main" val="24523860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Autofit/>
          </a:bodyPr>
          <a:lstStyle/>
          <a:p>
            <a:r>
              <a:rPr lang="en-US" sz="2000" b="1" dirty="0" err="1"/>
              <a:t>Smári</a:t>
            </a:r>
            <a:r>
              <a:rPr lang="en-US" sz="2000" b="1" dirty="0"/>
              <a:t>, J., </a:t>
            </a:r>
            <a:r>
              <a:rPr lang="en-US" sz="2000" b="1" dirty="0" err="1"/>
              <a:t>Rúrik</a:t>
            </a:r>
            <a:r>
              <a:rPr lang="en-US" sz="2000" b="1" dirty="0"/>
              <a:t> </a:t>
            </a:r>
            <a:r>
              <a:rPr lang="en-US" sz="2000" b="1" dirty="0" err="1"/>
              <a:t>Martinsson</a:t>
            </a:r>
            <a:r>
              <a:rPr lang="en-US" sz="2000" b="1" dirty="0"/>
              <a:t>, D., </a:t>
            </a:r>
            <a:r>
              <a:rPr lang="en-US" sz="2000" b="1" dirty="0" smtClean="0"/>
              <a:t>and </a:t>
            </a:r>
            <a:r>
              <a:rPr lang="en-US" sz="2000" b="1" dirty="0" err="1"/>
              <a:t>Einarsson</a:t>
            </a:r>
            <a:r>
              <a:rPr lang="en-US" sz="2000" b="1" dirty="0"/>
              <a:t>, H. (2010</a:t>
            </a:r>
            <a:r>
              <a:rPr lang="en-US" sz="2000" b="1" dirty="0" smtClean="0"/>
              <a:t>) </a:t>
            </a:r>
            <a:r>
              <a:rPr lang="en-US" sz="2000" dirty="0" smtClean="0"/>
              <a:t>carried out a study with 570 young adults to determine whether parental overprotection influences the developments of OCD of not. They found that overprotection leads to inflated responsibility and OCD symptoms, which showed that the inadequacy between offer and need for parental control plays a significant role in the development of OCD. (</a:t>
            </a:r>
            <a:r>
              <a:rPr lang="en-US" sz="2000" dirty="0" err="1" smtClean="0"/>
              <a:t>Smari</a:t>
            </a:r>
            <a:r>
              <a:rPr lang="en-US" sz="2000" dirty="0"/>
              <a:t>)</a:t>
            </a:r>
            <a:endParaRPr lang="en-US" sz="2000" dirty="0" smtClean="0"/>
          </a:p>
          <a:p>
            <a:endParaRPr lang="en-US" sz="2000" dirty="0"/>
          </a:p>
        </p:txBody>
      </p:sp>
      <p:sp>
        <p:nvSpPr>
          <p:cNvPr id="3" name="Title 2"/>
          <p:cNvSpPr>
            <a:spLocks noGrp="1"/>
          </p:cNvSpPr>
          <p:nvPr>
            <p:ph type="title"/>
          </p:nvPr>
        </p:nvSpPr>
        <p:spPr/>
        <p:txBody>
          <a:bodyPr/>
          <a:lstStyle/>
          <a:p>
            <a:r>
              <a:rPr lang="en-US" dirty="0" smtClean="0"/>
              <a:t>Research study</a:t>
            </a:r>
            <a:br>
              <a:rPr lang="en-US" dirty="0" smtClean="0"/>
            </a:br>
            <a:endParaRPr lang="en-US" dirty="0"/>
          </a:p>
        </p:txBody>
      </p:sp>
    </p:spTree>
    <p:extLst>
      <p:ext uri="{BB962C8B-B14F-4D97-AF65-F5344CB8AC3E}">
        <p14:creationId xmlns:p14="http://schemas.microsoft.com/office/powerpoint/2010/main" val="143470238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779264"/>
          </a:xfrm>
        </p:spPr>
        <p:txBody>
          <a:bodyPr>
            <a:normAutofit fontScale="55000" lnSpcReduction="20000"/>
          </a:bodyPr>
          <a:lstStyle/>
          <a:p>
            <a:r>
              <a:rPr lang="en-US" dirty="0"/>
              <a:t>Berger, Fred K. "Obsessive-compulsive Disorder." PubMed Health. U.S. National Library of Medicine, 7 Mar. 2012. Web. 29 Jan. 2013.</a:t>
            </a:r>
          </a:p>
          <a:p>
            <a:r>
              <a:rPr lang="en-US" dirty="0" smtClean="0"/>
              <a:t>"</a:t>
            </a:r>
            <a:r>
              <a:rPr lang="en-US" dirty="0"/>
              <a:t>Bulimia Nervosa." Mayo Clinic. Mayo Foundation for Medical Education and Research, 03 Apr. 2012. Web. 21 Jan. 2013</a:t>
            </a:r>
            <a:r>
              <a:rPr lang="en-US" dirty="0" smtClean="0"/>
              <a:t>.</a:t>
            </a:r>
          </a:p>
          <a:p>
            <a:r>
              <a:rPr lang="en-US" dirty="0"/>
              <a:t>"Causes of OCD." Anxiety Care UK. Anxiety Care UK, </a:t>
            </a:r>
            <a:r>
              <a:rPr lang="en-US" dirty="0" err="1"/>
              <a:t>n.d.</a:t>
            </a:r>
            <a:r>
              <a:rPr lang="en-US" dirty="0"/>
              <a:t> Web. 29 Jan. 2013</a:t>
            </a:r>
            <a:r>
              <a:rPr lang="en-US" dirty="0" smtClean="0"/>
              <a:t>.</a:t>
            </a:r>
          </a:p>
          <a:p>
            <a:r>
              <a:rPr lang="en-US" dirty="0"/>
              <a:t>Crane John, and Hannibal </a:t>
            </a:r>
            <a:r>
              <a:rPr lang="en-US" dirty="0" err="1"/>
              <a:t>Jette</a:t>
            </a:r>
            <a:r>
              <a:rPr lang="en-US" dirty="0"/>
              <a:t>. Psychology: Course Companion. Oxford University Press, 2009. Print</a:t>
            </a:r>
            <a:r>
              <a:rPr lang="en-US" dirty="0" smtClean="0"/>
              <a:t>.</a:t>
            </a:r>
            <a:endParaRPr lang="en-US" dirty="0" smtClean="0"/>
          </a:p>
          <a:p>
            <a:r>
              <a:rPr lang="en-US" dirty="0" smtClean="0"/>
              <a:t>"</a:t>
            </a:r>
            <a:r>
              <a:rPr lang="en-US" dirty="0"/>
              <a:t>Faces of Abnormal Psychology." McGraw-Hill Higher Education. The McGraw-Hill Companies, </a:t>
            </a:r>
            <a:r>
              <a:rPr lang="en-US" dirty="0" err="1"/>
              <a:t>n.d.</a:t>
            </a:r>
            <a:r>
              <a:rPr lang="en-US" dirty="0"/>
              <a:t> Web. 21 Jan. 2013</a:t>
            </a:r>
            <a:r>
              <a:rPr lang="en-US" dirty="0" smtClean="0"/>
              <a:t>.</a:t>
            </a:r>
          </a:p>
          <a:p>
            <a:r>
              <a:rPr lang="en-US" dirty="0"/>
              <a:t>Greenberg, William M. "Obsessive-Compulsive Disorder." Medscape. WebMD LLC, 4 Dec. 2012. Web. 29 Jan. 2013.</a:t>
            </a:r>
            <a:endParaRPr lang="en-US" dirty="0" smtClean="0"/>
          </a:p>
          <a:p>
            <a:r>
              <a:rPr lang="en-US" dirty="0"/>
              <a:t>Meredith, Coles. "Initial Data Characterizing the Progression from Obsessions and Compulsions to Full-Blown Obsessive </a:t>
            </a:r>
            <a:r>
              <a:rPr lang="en-US" dirty="0" smtClean="0"/>
              <a:t>Compulsive </a:t>
            </a:r>
            <a:r>
              <a:rPr lang="en-US" dirty="0"/>
              <a:t>Disorder." Initial Data Characterizing the Progression from Obsessions and Compulsions to Full-Blown Obsessive Compulsive Disorder 3.6 (2012): 685-93. EBSCO. Web. 20 Jan. 2013. </a:t>
            </a:r>
            <a:endParaRPr lang="en-US" dirty="0" smtClean="0"/>
          </a:p>
          <a:p>
            <a:r>
              <a:rPr lang="en-US" dirty="0" err="1" smtClean="0"/>
              <a:t>Natenshon</a:t>
            </a:r>
            <a:r>
              <a:rPr lang="en-US" dirty="0"/>
              <a:t>, Abigail. "Bulimia Nervosa." </a:t>
            </a:r>
            <a:r>
              <a:rPr lang="en-US" dirty="0" err="1"/>
              <a:t>EmpoweredParents</a:t>
            </a:r>
            <a:r>
              <a:rPr lang="en-US" dirty="0"/>
              <a:t>. </a:t>
            </a:r>
            <a:r>
              <a:rPr lang="en-US" dirty="0" err="1"/>
              <a:t>N.p</a:t>
            </a:r>
            <a:r>
              <a:rPr lang="en-US" dirty="0"/>
              <a:t>., </a:t>
            </a:r>
            <a:r>
              <a:rPr lang="en-US" dirty="0" err="1"/>
              <a:t>n.d.</a:t>
            </a:r>
            <a:r>
              <a:rPr lang="en-US" dirty="0"/>
              <a:t> Web. 29 Jan. 2013.</a:t>
            </a:r>
          </a:p>
          <a:p>
            <a:r>
              <a:rPr lang="en-US" dirty="0" err="1" smtClean="0"/>
              <a:t>Nestadt</a:t>
            </a:r>
            <a:r>
              <a:rPr lang="en-US" dirty="0"/>
              <a:t>, Gerald. "A Family Study of Obsessive-compulsive Disorder." JAMA Psychiatry. American Medical Association, Apr. 2000. Web. 30 Jan. 2012</a:t>
            </a:r>
            <a:r>
              <a:rPr lang="en-US" dirty="0" smtClean="0"/>
              <a:t>.</a:t>
            </a:r>
          </a:p>
          <a:p>
            <a:r>
              <a:rPr lang="en-US" dirty="0"/>
              <a:t>"Obsessive-compulsive Disorder." Mayo Clinic. Mayo Foundation for Medical Education and Research, 15 Dec. 2010. Web. 29 Jan. 2013.</a:t>
            </a:r>
            <a:endParaRPr lang="en-US" dirty="0" smtClean="0"/>
          </a:p>
          <a:p>
            <a:r>
              <a:rPr lang="en-US" dirty="0"/>
              <a:t>Robinson, Lawrence. "Obsessive-Compulsive Disorder (OCD)." Helpguide.org. Helpguide.org, Nov. 2012. Web. 29 Jan. 2013.</a:t>
            </a:r>
            <a:endParaRPr lang="en-US" dirty="0" smtClean="0"/>
          </a:p>
          <a:p>
            <a:r>
              <a:rPr lang="en-US" dirty="0" err="1"/>
              <a:t>Smari</a:t>
            </a:r>
            <a:r>
              <a:rPr lang="en-US" dirty="0"/>
              <a:t>, </a:t>
            </a:r>
            <a:r>
              <a:rPr lang="en-US" dirty="0" err="1"/>
              <a:t>Jakob</a:t>
            </a:r>
            <a:r>
              <a:rPr lang="en-US" dirty="0"/>
              <a:t>. "Rearing Practices and Impulsivity/hyperactivity Symptoms in Relation to Inflated Responsibility and Obsessive-compulsive Symptoms." Rearing Practices and Impulsivity/hyperactivity Symptoms in Relation to Inflated Responsibility and Obsessive-compulsive Symptoms 51.5 (2010): 392-97. EBSCO. Web. 16 Jan. 2013. </a:t>
            </a:r>
            <a:endParaRPr lang="en-US" dirty="0" smtClean="0"/>
          </a:p>
          <a:p>
            <a:r>
              <a:rPr lang="en-US" dirty="0"/>
              <a:t>Smith, Melinda, and Jeanne Segal. "Bulimia Nervosa." Helpguide.org. Helpguide.org, Nov. 2012. Web. 21 Jan. 2013</a:t>
            </a:r>
            <a:r>
              <a:rPr lang="en-US" dirty="0" smtClean="0"/>
              <a:t>.</a:t>
            </a:r>
            <a:endParaRPr lang="en-US" dirty="0" smtClean="0"/>
          </a:p>
        </p:txBody>
      </p:sp>
      <p:sp>
        <p:nvSpPr>
          <p:cNvPr id="3" name="Title 2"/>
          <p:cNvSpPr>
            <a:spLocks noGrp="1"/>
          </p:cNvSpPr>
          <p:nvPr>
            <p:ph type="title"/>
          </p:nvPr>
        </p:nvSpPr>
        <p:spPr/>
        <p:txBody>
          <a:bodyPr/>
          <a:lstStyle/>
          <a:p>
            <a:r>
              <a:rPr lang="en-US" dirty="0" smtClean="0"/>
              <a:t>Works cited</a:t>
            </a:r>
            <a:endParaRPr lang="en-US" dirty="0"/>
          </a:p>
        </p:txBody>
      </p:sp>
    </p:spTree>
    <p:extLst>
      <p:ext uri="{BB962C8B-B14F-4D97-AF65-F5344CB8AC3E}">
        <p14:creationId xmlns:p14="http://schemas.microsoft.com/office/powerpoint/2010/main" val="12644136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33600" y="2971800"/>
            <a:ext cx="4800600" cy="762000"/>
          </a:xfrm>
        </p:spPr>
        <p:txBody>
          <a:bodyPr/>
          <a:lstStyle/>
          <a:p>
            <a:r>
              <a:rPr lang="en-US" dirty="0" smtClean="0"/>
              <a:t>Thank you</a:t>
            </a:r>
            <a:r>
              <a:rPr lang="en-US" dirty="0" smtClean="0">
                <a:sym typeface="Wingdings" pitchFamily="2" charset="2"/>
              </a:rPr>
              <a:t></a:t>
            </a:r>
            <a:endParaRPr lang="en-US" dirty="0"/>
          </a:p>
        </p:txBody>
      </p:sp>
    </p:spTree>
    <p:extLst>
      <p:ext uri="{BB962C8B-B14F-4D97-AF65-F5344CB8AC3E}">
        <p14:creationId xmlns:p14="http://schemas.microsoft.com/office/powerpoint/2010/main" val="42093804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550664"/>
          </a:xfrm>
        </p:spPr>
        <p:txBody>
          <a:bodyPr>
            <a:normAutofit fontScale="92500" lnSpcReduction="20000"/>
          </a:bodyPr>
          <a:lstStyle/>
          <a:p>
            <a:pPr marL="0" indent="0">
              <a:buNone/>
            </a:pPr>
            <a:r>
              <a:rPr lang="en-US" dirty="0" smtClean="0"/>
              <a:t>In order to be diagnosed with Bulimia Nervosa, a person must meet the following criteria  from the </a:t>
            </a:r>
            <a:r>
              <a:rPr lang="en-US" b="1" dirty="0" smtClean="0"/>
              <a:t>Diagnostic and Statistical Manual of Mental Disorders (DSM</a:t>
            </a:r>
            <a:r>
              <a:rPr lang="en-US" dirty="0" smtClean="0"/>
              <a:t>) established by the American Psychiatric Association</a:t>
            </a:r>
          </a:p>
          <a:p>
            <a:r>
              <a:rPr lang="en-US" dirty="0" smtClean="0"/>
              <a:t>Repetition of binge eating and feeling  lost control over eating</a:t>
            </a:r>
          </a:p>
          <a:p>
            <a:r>
              <a:rPr lang="en-US" dirty="0" smtClean="0"/>
              <a:t>Weight control through vomiting, excessive exercising, fasting, or misusing laxatives, diuretics, enemas or other medications</a:t>
            </a:r>
          </a:p>
          <a:p>
            <a:r>
              <a:rPr lang="en-US" dirty="0" smtClean="0"/>
              <a:t>Binge eating and purging occurs at least twice a week for at least three months</a:t>
            </a:r>
          </a:p>
          <a:p>
            <a:r>
              <a:rPr lang="en-US" dirty="0" smtClean="0"/>
              <a:t>Self-evaluation influenced by body shape and weight to a great extent</a:t>
            </a:r>
          </a:p>
          <a:p>
            <a:r>
              <a:rPr lang="en-US" dirty="0" smtClean="0"/>
              <a:t>Does not occur during episodes of anorexia nervosa (an eating disorder with extremely restrictive eating behaviors</a:t>
            </a:r>
            <a:r>
              <a:rPr lang="en-US" dirty="0" smtClean="0"/>
              <a:t>)</a:t>
            </a:r>
          </a:p>
          <a:p>
            <a:pPr marL="0" indent="0">
              <a:buNone/>
            </a:pPr>
            <a:r>
              <a:rPr lang="en-US" dirty="0" smtClean="0"/>
              <a:t>(“Bulimia nervosa”)</a:t>
            </a:r>
            <a:endParaRPr lang="en-US" dirty="0" smtClean="0"/>
          </a:p>
          <a:p>
            <a:endParaRPr lang="en-US" dirty="0"/>
          </a:p>
        </p:txBody>
      </p:sp>
      <p:sp>
        <p:nvSpPr>
          <p:cNvPr id="3" name="Title 2"/>
          <p:cNvSpPr>
            <a:spLocks noGrp="1"/>
          </p:cNvSpPr>
          <p:nvPr>
            <p:ph type="title"/>
          </p:nvPr>
        </p:nvSpPr>
        <p:spPr/>
        <p:txBody>
          <a:bodyPr/>
          <a:lstStyle/>
          <a:p>
            <a:r>
              <a:rPr lang="en-US" dirty="0" smtClean="0"/>
              <a:t>Diagnosis criteria for bulimia nervosa</a:t>
            </a:r>
            <a:endParaRPr lang="en-US" dirty="0"/>
          </a:p>
        </p:txBody>
      </p:sp>
    </p:spTree>
    <p:extLst>
      <p:ext uri="{BB962C8B-B14F-4D97-AF65-F5344CB8AC3E}">
        <p14:creationId xmlns:p14="http://schemas.microsoft.com/office/powerpoint/2010/main" val="40779133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sz="2000" dirty="0"/>
              <a:t>URL: </a:t>
            </a:r>
            <a:r>
              <a:rPr lang="en-US" sz="2000" dirty="0">
                <a:hlinkClick r:id="rId2"/>
              </a:rPr>
              <a:t>http://</a:t>
            </a:r>
            <a:r>
              <a:rPr lang="en-US" sz="2000" dirty="0" smtClean="0">
                <a:hlinkClick r:id="rId2"/>
              </a:rPr>
              <a:t>www.youtube.com/watch?v=Um2vbpZa0_I</a:t>
            </a:r>
            <a:endParaRPr lang="en-US" sz="2000" dirty="0" smtClean="0"/>
          </a:p>
          <a:p>
            <a:pPr marL="0" indent="0">
              <a:buNone/>
            </a:pPr>
            <a:endParaRPr lang="en-US" dirty="0"/>
          </a:p>
        </p:txBody>
      </p:sp>
      <p:sp>
        <p:nvSpPr>
          <p:cNvPr id="3" name="Title 2"/>
          <p:cNvSpPr>
            <a:spLocks noGrp="1"/>
          </p:cNvSpPr>
          <p:nvPr>
            <p:ph type="title"/>
          </p:nvPr>
        </p:nvSpPr>
        <p:spPr/>
        <p:txBody>
          <a:bodyPr/>
          <a:lstStyle/>
          <a:p>
            <a:r>
              <a:rPr lang="en-US" smtClean="0"/>
              <a:t>Video of </a:t>
            </a:r>
            <a:r>
              <a:rPr lang="en-US" dirty="0" smtClean="0"/>
              <a:t>patient with bulimia nervosa</a:t>
            </a:r>
            <a:endParaRPr lang="en-US" dirty="0"/>
          </a:p>
        </p:txBody>
      </p:sp>
    </p:spTree>
    <p:extLst>
      <p:ext uri="{BB962C8B-B14F-4D97-AF65-F5344CB8AC3E}">
        <p14:creationId xmlns:p14="http://schemas.microsoft.com/office/powerpoint/2010/main" val="17689706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278746"/>
            <a:ext cx="4264152" cy="2130552"/>
          </a:xfrm>
        </p:spPr>
        <p:txBody>
          <a:bodyPr/>
          <a:lstStyle/>
          <a:p>
            <a:r>
              <a:rPr lang="en-US" dirty="0" smtClean="0"/>
              <a:t>etiology of bulimia nervosa</a:t>
            </a:r>
            <a:endParaRPr lang="en-US" dirty="0"/>
          </a:p>
        </p:txBody>
      </p:sp>
      <p:pic>
        <p:nvPicPr>
          <p:cNvPr id="2050" name="Picture 2" descr="C:\Users\13yk02\Desktop\iStock_000004514611XSm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00" y="2335906"/>
            <a:ext cx="3276600" cy="21707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11428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322064"/>
          </a:xfrm>
        </p:spPr>
        <p:txBody>
          <a:bodyPr>
            <a:normAutofit/>
          </a:bodyPr>
          <a:lstStyle/>
          <a:p>
            <a:r>
              <a:rPr lang="en-US" dirty="0" smtClean="0"/>
              <a:t>A region of the brain called </a:t>
            </a:r>
            <a:r>
              <a:rPr lang="en-US" b="1" dirty="0" smtClean="0"/>
              <a:t>hypothalamus</a:t>
            </a:r>
            <a:r>
              <a:rPr lang="en-US" dirty="0" smtClean="0"/>
              <a:t>, which is responsible for regulating the sense of hunger and food intakes, shows reduced functioning among individuals who suffer from Bulimia Nervosa. </a:t>
            </a:r>
            <a:endParaRPr lang="en-US" dirty="0" smtClean="0"/>
          </a:p>
          <a:p>
            <a:r>
              <a:rPr lang="en-US" dirty="0" smtClean="0"/>
              <a:t>Certain </a:t>
            </a:r>
            <a:r>
              <a:rPr lang="en-US" dirty="0" smtClean="0"/>
              <a:t>chemicals</a:t>
            </a:r>
            <a:r>
              <a:rPr lang="en-US" b="1" dirty="0" smtClean="0"/>
              <a:t> </a:t>
            </a:r>
            <a:r>
              <a:rPr lang="en-US" dirty="0" smtClean="0"/>
              <a:t>in the brain such as </a:t>
            </a:r>
            <a:r>
              <a:rPr lang="en-US" b="1" dirty="0" smtClean="0"/>
              <a:t>serotonin</a:t>
            </a:r>
            <a:r>
              <a:rPr lang="en-US" dirty="0" smtClean="0"/>
              <a:t> contribute to the occurrence of binge eating and purging. </a:t>
            </a:r>
            <a:endParaRPr lang="en-US" dirty="0" smtClean="0"/>
          </a:p>
          <a:p>
            <a:r>
              <a:rPr lang="en-US" dirty="0" smtClean="0"/>
              <a:t>Women </a:t>
            </a:r>
            <a:r>
              <a:rPr lang="en-US" dirty="0" smtClean="0"/>
              <a:t>who have a sister or mother with Bulimia Nervosa tend to be affected by the condition as well, which shows that </a:t>
            </a:r>
            <a:r>
              <a:rPr lang="en-US" b="1" dirty="0" smtClean="0"/>
              <a:t>genes and family history</a:t>
            </a:r>
            <a:r>
              <a:rPr lang="en-US" dirty="0" smtClean="0"/>
              <a:t> can play a role in the development of Bulimia Nervosa. </a:t>
            </a:r>
            <a:r>
              <a:rPr lang="en-US" dirty="0" smtClean="0"/>
              <a:t>(Ehrlich)</a:t>
            </a:r>
            <a:endParaRPr lang="en-US" dirty="0"/>
          </a:p>
        </p:txBody>
      </p:sp>
      <p:sp>
        <p:nvSpPr>
          <p:cNvPr id="3" name="Title 2"/>
          <p:cNvSpPr>
            <a:spLocks noGrp="1"/>
          </p:cNvSpPr>
          <p:nvPr>
            <p:ph type="title"/>
          </p:nvPr>
        </p:nvSpPr>
        <p:spPr/>
        <p:txBody>
          <a:bodyPr/>
          <a:lstStyle/>
          <a:p>
            <a:r>
              <a:rPr lang="en-US" dirty="0" smtClean="0"/>
              <a:t>Biological causes of bulimia nervosa</a:t>
            </a:r>
            <a:endParaRPr lang="en-US" dirty="0"/>
          </a:p>
        </p:txBody>
      </p:sp>
    </p:spTree>
    <p:extLst>
      <p:ext uri="{BB962C8B-B14F-4D97-AF65-F5344CB8AC3E}">
        <p14:creationId xmlns:p14="http://schemas.microsoft.com/office/powerpoint/2010/main" val="9709804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626864"/>
          </a:xfrm>
        </p:spPr>
        <p:txBody>
          <a:bodyPr>
            <a:normAutofit lnSpcReduction="10000"/>
          </a:bodyPr>
          <a:lstStyle/>
          <a:p>
            <a:r>
              <a:rPr lang="en-US" b="1" dirty="0" err="1" smtClean="0"/>
              <a:t>Kendler</a:t>
            </a:r>
            <a:r>
              <a:rPr lang="en-US" b="1" dirty="0" smtClean="0"/>
              <a:t> et al. (1991) </a:t>
            </a:r>
            <a:r>
              <a:rPr lang="en-US" dirty="0" smtClean="0"/>
              <a:t>examined 2000 female twins in order to determine whether genetics influence the development of Bulimia Nervosa. He found a concordance rate of 23 percent in MZ (monozygotic) twins whereas 9 percent in DZ (dizygotic) twins, which showed that MZ twins have a higher risk of affecting each other with Bulimia Nervosa than DZ twins. </a:t>
            </a:r>
          </a:p>
          <a:p>
            <a:r>
              <a:rPr lang="en-US" b="1" dirty="0" err="1" smtClean="0"/>
              <a:t>Carraso</a:t>
            </a:r>
            <a:r>
              <a:rPr lang="en-US" b="1" dirty="0" smtClean="0"/>
              <a:t> (2000) </a:t>
            </a:r>
            <a:r>
              <a:rPr lang="en-US" dirty="0" smtClean="0"/>
              <a:t>found that individuals with Bulimia Nervosa have lower levels of serotonin. The study showed that increased serotonin levels stimulate the medial hypothalamus and decrease food intake. </a:t>
            </a:r>
            <a:endParaRPr lang="en-US" dirty="0" smtClean="0"/>
          </a:p>
          <a:p>
            <a:pPr marL="0" indent="0">
              <a:buNone/>
            </a:pPr>
            <a:r>
              <a:rPr lang="en-US" dirty="0" smtClean="0"/>
              <a:t>(Crane 163)</a:t>
            </a:r>
            <a:endParaRPr lang="en-US" dirty="0" smtClean="0"/>
          </a:p>
          <a:p>
            <a:endParaRPr lang="en-US" dirty="0"/>
          </a:p>
        </p:txBody>
      </p:sp>
      <p:sp>
        <p:nvSpPr>
          <p:cNvPr id="3" name="Title 2"/>
          <p:cNvSpPr>
            <a:spLocks noGrp="1"/>
          </p:cNvSpPr>
          <p:nvPr>
            <p:ph type="title"/>
          </p:nvPr>
        </p:nvSpPr>
        <p:spPr/>
        <p:txBody>
          <a:bodyPr/>
          <a:lstStyle/>
          <a:p>
            <a:r>
              <a:rPr lang="en-US" dirty="0" smtClean="0"/>
              <a:t>Research studies</a:t>
            </a:r>
            <a:endParaRPr lang="en-US" dirty="0"/>
          </a:p>
        </p:txBody>
      </p:sp>
    </p:spTree>
    <p:extLst>
      <p:ext uri="{BB962C8B-B14F-4D97-AF65-F5344CB8AC3E}">
        <p14:creationId xmlns:p14="http://schemas.microsoft.com/office/powerpoint/2010/main" val="26543210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456432" y="1545336"/>
            <a:ext cx="4224528" cy="4093464"/>
          </a:xfrm>
        </p:spPr>
        <p:txBody>
          <a:bodyPr>
            <a:normAutofit fontScale="92500" lnSpcReduction="20000"/>
          </a:bodyPr>
          <a:lstStyle/>
          <a:p>
            <a:r>
              <a:rPr lang="en-US" sz="2200" b="1" dirty="0" smtClean="0"/>
              <a:t>Traumatic events</a:t>
            </a:r>
            <a:r>
              <a:rPr lang="en-US" sz="2200" dirty="0" smtClean="0"/>
              <a:t> such as physical or sexual abuse can lead to the development of Bulimia Nervosa</a:t>
            </a:r>
          </a:p>
          <a:p>
            <a:r>
              <a:rPr lang="en-US" sz="2200" dirty="0" smtClean="0"/>
              <a:t>Individuals with </a:t>
            </a:r>
            <a:r>
              <a:rPr lang="en-US" sz="2200" b="1" dirty="0" smtClean="0"/>
              <a:t>emotional problems </a:t>
            </a:r>
            <a:r>
              <a:rPr lang="en-US" sz="2200" dirty="0" smtClean="0"/>
              <a:t>such as low self-esteem, perfectionism, anger management problems, depression, and anxiety disorders  including obsessive-compulsive disorder (OCD) have a higher risk of getting affected by Bulimia Nervosa</a:t>
            </a:r>
          </a:p>
          <a:p>
            <a:pPr lvl="1"/>
            <a:r>
              <a:rPr lang="en-US" sz="2200" dirty="0" smtClean="0"/>
              <a:t>They tend to misuse food in order to overcome these emotional </a:t>
            </a:r>
            <a:r>
              <a:rPr lang="en-US" sz="2200" dirty="0" smtClean="0"/>
              <a:t>problems</a:t>
            </a:r>
          </a:p>
          <a:p>
            <a:pPr marL="0" indent="-11430">
              <a:buNone/>
            </a:pPr>
            <a:r>
              <a:rPr lang="en-US" sz="2200" dirty="0" smtClean="0"/>
              <a:t>(“Bulimia nervosa”)</a:t>
            </a:r>
            <a:endParaRPr lang="en-US" sz="2200" dirty="0" smtClean="0"/>
          </a:p>
          <a:p>
            <a:endParaRPr lang="en-US" dirty="0" smtClean="0"/>
          </a:p>
          <a:p>
            <a:pPr marL="0" indent="0">
              <a:buNone/>
            </a:pPr>
            <a:endParaRPr lang="en-US" dirty="0"/>
          </a:p>
        </p:txBody>
      </p:sp>
      <p:sp>
        <p:nvSpPr>
          <p:cNvPr id="3" name="Title 2"/>
          <p:cNvSpPr>
            <a:spLocks noGrp="1"/>
          </p:cNvSpPr>
          <p:nvPr>
            <p:ph type="title"/>
          </p:nvPr>
        </p:nvSpPr>
        <p:spPr/>
        <p:txBody>
          <a:bodyPr/>
          <a:lstStyle/>
          <a:p>
            <a:r>
              <a:rPr lang="en-US" dirty="0" smtClean="0"/>
              <a:t>Cognitive causes of bulimia nervosa</a:t>
            </a:r>
            <a:endParaRPr lang="en-US" dirty="0"/>
          </a:p>
        </p:txBody>
      </p:sp>
    </p:spTree>
    <p:extLst>
      <p:ext uri="{BB962C8B-B14F-4D97-AF65-F5344CB8AC3E}">
        <p14:creationId xmlns:p14="http://schemas.microsoft.com/office/powerpoint/2010/main" val="1864200402"/>
      </p:ext>
    </p:extLst>
  </p:cSld>
  <p:clrMapOvr>
    <a:masterClrMapping/>
  </p:clrMapOvr>
  <p:timing>
    <p:tnLst>
      <p:par>
        <p:cTn id="1" dur="indefinite" restart="never" nodeType="tmRoot"/>
      </p:par>
    </p:tnLst>
  </p:timing>
</p:sld>
</file>

<file path=ppt/theme/theme1.xml><?xml version="1.0" encoding="utf-8"?>
<a:theme xmlns:a="http://schemas.openxmlformats.org/drawingml/2006/main" name="Tradeshow">
  <a:themeElements>
    <a:clrScheme name="Tradeshow">
      <a:dk1>
        <a:srgbClr val="3F3F3F"/>
      </a:dk1>
      <a:lt1>
        <a:srgbClr val="FFFFFF"/>
      </a:lt1>
      <a:dk2>
        <a:srgbClr val="7DAFC3"/>
      </a:dk2>
      <a:lt2>
        <a:srgbClr val="E5E4DF"/>
      </a:lt2>
      <a:accent1>
        <a:srgbClr val="7C959A"/>
      </a:accent1>
      <a:accent2>
        <a:srgbClr val="DB8631"/>
      </a:accent2>
      <a:accent3>
        <a:srgbClr val="E3CC5A"/>
      </a:accent3>
      <a:accent4>
        <a:srgbClr val="ACADA8"/>
      </a:accent4>
      <a:accent5>
        <a:srgbClr val="927C61"/>
      </a:accent5>
      <a:accent6>
        <a:srgbClr val="B3B435"/>
      </a:accent6>
      <a:hlink>
        <a:srgbClr val="0079A4"/>
      </a:hlink>
      <a:folHlink>
        <a:srgbClr val="595959"/>
      </a:folHlink>
    </a:clrScheme>
    <a:fontScheme name="Tradeshow">
      <a:majorFont>
        <a:latin typeface="Arial Black"/>
        <a:ea typeface=""/>
        <a:cs typeface=""/>
        <a:font script="Jpan" typeface="ＭＳ Ｐゴシック"/>
        <a:font script="Hang" typeface="HY견고딕"/>
        <a:font script="Hans" typeface="宋体"/>
        <a:font script="Hant" typeface="新細明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adeshow">
      <a:fillStyleLst>
        <a:solidFill>
          <a:schemeClr val="phClr"/>
        </a:solidFill>
        <a:gradFill rotWithShape="1">
          <a:gsLst>
            <a:gs pos="0">
              <a:schemeClr val="phClr">
                <a:tint val="45000"/>
                <a:satMod val="300000"/>
              </a:schemeClr>
            </a:gs>
            <a:gs pos="35000">
              <a:schemeClr val="phClr">
                <a:tint val="45000"/>
                <a:satMod val="300000"/>
              </a:schemeClr>
            </a:gs>
            <a:gs pos="69000">
              <a:schemeClr val="phClr">
                <a:tint val="45000"/>
                <a:satMod val="350000"/>
              </a:schemeClr>
            </a:gs>
            <a:gs pos="100000">
              <a:schemeClr val="phClr">
                <a:tint val="60000"/>
                <a:satMod val="350000"/>
              </a:schemeClr>
            </a:gs>
          </a:gsLst>
          <a:path path="circle">
            <a:fillToRect l="50000" t="50000" r="100000" b="100000"/>
          </a:path>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9525" cap="rnd" cmpd="sng" algn="ctr">
          <a:solidFill>
            <a:schemeClr val="phClr"/>
          </a:solidFill>
          <a:prstDash val="solid"/>
        </a:ln>
        <a:ln w="38475" cap="flat" cmpd="sng" algn="ctr">
          <a:solidFill>
            <a:schemeClr val="phClr"/>
          </a:solidFill>
          <a:prstDash val="solid"/>
        </a:ln>
        <a:ln w="54850" cap="flat" cmpd="sng" algn="ctr">
          <a:solidFill>
            <a:schemeClr val="phClr"/>
          </a:solidFill>
          <a:prstDash val="solid"/>
        </a:ln>
      </a:lnStyleLst>
      <a:effectStyleLst>
        <a:effectStyle>
          <a:effectLst>
            <a:outerShdw blurRad="50800" dist="25400" dir="5400000" rotWithShape="0">
              <a:srgbClr val="000000">
                <a:alpha val="55000"/>
              </a:srgbClr>
            </a:outerShdw>
          </a:effectLst>
        </a:effectStyle>
        <a:effectStyle>
          <a:effectLst>
            <a:outerShdw blurRad="50800" dist="25400" dir="5400000" rotWithShape="0">
              <a:srgbClr val="000000">
                <a:alpha val="44000"/>
              </a:srgbClr>
            </a:outerShdw>
          </a:effectLst>
        </a:effectStyle>
        <a:effectStyle>
          <a:effectLst>
            <a:outerShdw blurRad="50800" dist="25400" dir="5400000" rotWithShape="0">
              <a:srgbClr val="000000">
                <a:alpha val="55000"/>
              </a:srgbClr>
            </a:outerShdw>
          </a:effectLst>
          <a:scene3d>
            <a:camera prst="orthographicFront">
              <a:rot lat="0" lon="0" rev="0"/>
            </a:camera>
            <a:lightRig rig="brightRoom" dir="tl">
              <a:rot lat="0" lon="0" rev="3600000"/>
            </a:lightRig>
          </a:scene3d>
          <a:sp3d contourW="31750" prstMaterial="flat">
            <a:bevelT w="127000" h="254000" prst="angle"/>
            <a:contourClr>
              <a:schemeClr val="phClr">
                <a:shade val="20000"/>
              </a:schemeClr>
            </a:contourClr>
          </a:sp3d>
        </a:effectStyle>
      </a:effectStyleLst>
      <a:bgFillStyleLst>
        <a:solidFill>
          <a:schemeClr val="phClr"/>
        </a:solidFill>
        <a:gradFill rotWithShape="1">
          <a:gsLst>
            <a:gs pos="20000">
              <a:schemeClr val="phClr">
                <a:tint val="80000"/>
                <a:lumMod val="100000"/>
              </a:schemeClr>
            </a:gs>
            <a:gs pos="100000">
              <a:schemeClr val="phClr">
                <a:tint val="100000"/>
                <a:lumMod val="80000"/>
              </a:schemeClr>
            </a:gs>
          </a:gsLst>
          <a:path path="circle">
            <a:fillToRect l="50000" t="20000" r="100000" b="100000"/>
          </a:path>
        </a:gradFill>
        <a:gradFill rotWithShape="1">
          <a:gsLst>
            <a:gs pos="0">
              <a:schemeClr val="phClr">
                <a:tint val="100000"/>
                <a:lumMod val="100000"/>
              </a:schemeClr>
            </a:gs>
            <a:gs pos="100000">
              <a:schemeClr val="phClr">
                <a:shade val="100000"/>
                <a:lumMod val="60000"/>
              </a:schemeClr>
            </a:gs>
          </a:gsLst>
          <a:path path="circle">
            <a:fillToRect l="50000" t="2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Tradeshow</Template>
  <TotalTime>12723</TotalTime>
  <Words>2695</Words>
  <Application>Microsoft Office PowerPoint</Application>
  <PresentationFormat>On-screen Show (4:3)</PresentationFormat>
  <Paragraphs>112</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Tradeshow</vt:lpstr>
      <vt:lpstr>Bulimia nervosa &amp; obsessive-compulsive disorder</vt:lpstr>
      <vt:lpstr>What is bulimia nervosa?</vt:lpstr>
      <vt:lpstr>Symptoms of bulimia nervosa</vt:lpstr>
      <vt:lpstr>Diagnosis criteria for bulimia nervosa</vt:lpstr>
      <vt:lpstr>Video of patient with bulimia nervosa</vt:lpstr>
      <vt:lpstr>etiology of bulimia nervosa</vt:lpstr>
      <vt:lpstr>Biological causes of bulimia nervosa</vt:lpstr>
      <vt:lpstr>Research studies</vt:lpstr>
      <vt:lpstr>Cognitive causes of bulimia nervosa</vt:lpstr>
      <vt:lpstr>Research study</vt:lpstr>
      <vt:lpstr>Socio-cultural causes of bulimia nervosa</vt:lpstr>
      <vt:lpstr>Research study </vt:lpstr>
      <vt:lpstr>Treatments  for bulimia nervosa</vt:lpstr>
      <vt:lpstr>Biomedical treatment for bulimia nervosa</vt:lpstr>
      <vt:lpstr>Research study</vt:lpstr>
      <vt:lpstr>individual treatment for bulimia nervosa</vt:lpstr>
      <vt:lpstr>Research study</vt:lpstr>
      <vt:lpstr>Group treatment for bulimia nervosa</vt:lpstr>
      <vt:lpstr>Research study</vt:lpstr>
      <vt:lpstr>What is obsessive-compulsive disorder (ocd)?</vt:lpstr>
      <vt:lpstr>Symptoms of obsessive-compulsive disorder</vt:lpstr>
      <vt:lpstr>Diagnosis criteria for obsessive-compulsive disorder </vt:lpstr>
      <vt:lpstr>Video of patient with obsessive-compulsive disorder</vt:lpstr>
      <vt:lpstr>etiology of obsessive-compulsive disorder</vt:lpstr>
      <vt:lpstr>Biological causes of obsessive-compulsive disorder</vt:lpstr>
      <vt:lpstr>Research study</vt:lpstr>
      <vt:lpstr>Cognitive causes of obsessive-compulsive disorder</vt:lpstr>
      <vt:lpstr>Research study</vt:lpstr>
      <vt:lpstr>Socio-cultural causes of obsessive-compulsive disorder</vt:lpstr>
      <vt:lpstr>Research study </vt:lpstr>
      <vt:lpstr>Works cited</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Bulimia nervosa &amp; obsessive-compulsive disorder</dc:title>
  <dc:creator>Yoomee Ko</dc:creator>
  <cp:lastModifiedBy>Yoomee Ko</cp:lastModifiedBy>
  <cp:revision>119</cp:revision>
  <dcterms:created xsi:type="dcterms:W3CDTF">2013-01-20T08:34:17Z</dcterms:created>
  <dcterms:modified xsi:type="dcterms:W3CDTF">2013-01-30T03:14:24Z</dcterms:modified>
</cp:coreProperties>
</file>